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33"/>
  </p:notesMasterIdLst>
  <p:handoutMasterIdLst>
    <p:handoutMasterId r:id="rId34"/>
  </p:handoutMasterIdLst>
  <p:sldIdLst>
    <p:sldId id="922" r:id="rId2"/>
    <p:sldId id="1144" r:id="rId3"/>
    <p:sldId id="1255" r:id="rId4"/>
    <p:sldId id="1273" r:id="rId5"/>
    <p:sldId id="1274" r:id="rId6"/>
    <p:sldId id="1275" r:id="rId7"/>
    <p:sldId id="1276" r:id="rId8"/>
    <p:sldId id="1277" r:id="rId9"/>
    <p:sldId id="1278" r:id="rId10"/>
    <p:sldId id="1279" r:id="rId11"/>
    <p:sldId id="1280" r:id="rId12"/>
    <p:sldId id="1281" r:id="rId13"/>
    <p:sldId id="1282" r:id="rId14"/>
    <p:sldId id="1283" r:id="rId15"/>
    <p:sldId id="1284" r:id="rId16"/>
    <p:sldId id="1285" r:id="rId17"/>
    <p:sldId id="1286" r:id="rId18"/>
    <p:sldId id="1287" r:id="rId19"/>
    <p:sldId id="1288" r:id="rId20"/>
    <p:sldId id="1289" r:id="rId21"/>
    <p:sldId id="1290" r:id="rId22"/>
    <p:sldId id="1292" r:id="rId23"/>
    <p:sldId id="1293" r:id="rId24"/>
    <p:sldId id="1294" r:id="rId25"/>
    <p:sldId id="1295" r:id="rId26"/>
    <p:sldId id="1296" r:id="rId27"/>
    <p:sldId id="1297" r:id="rId28"/>
    <p:sldId id="1298" r:id="rId29"/>
    <p:sldId id="1299" r:id="rId30"/>
    <p:sldId id="1300" r:id="rId31"/>
    <p:sldId id="969" r:id="rId32"/>
  </p:sldIdLst>
  <p:sldSz cx="9144000" cy="6858000" type="screen4x3"/>
  <p:notesSz cx="6935788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E0A500"/>
    <a:srgbClr val="E6AD3C"/>
    <a:srgbClr val="B2B2B2"/>
    <a:srgbClr val="B4B4B4"/>
    <a:srgbClr val="BEBEBE"/>
    <a:srgbClr val="A42700"/>
    <a:srgbClr val="CB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4" autoAdjust="0"/>
    <p:restoredTop sz="94707" autoAdjust="0"/>
  </p:normalViewPr>
  <p:slideViewPr>
    <p:cSldViewPr>
      <p:cViewPr varScale="1">
        <p:scale>
          <a:sx n="57" d="100"/>
          <a:sy n="57" d="100"/>
        </p:scale>
        <p:origin x="-106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756" y="726"/>
      </p:cViewPr>
      <p:guideLst>
        <p:guide orient="horz" pos="2904"/>
        <p:guide pos="2184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7" tIns="46449" rIns="92897" bIns="46449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065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7" tIns="46449" rIns="92897" bIns="46449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7" tIns="46449" rIns="92897" bIns="46449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0650" y="87582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7" tIns="46449" rIns="92897" bIns="46449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48AC34C9-A408-4C17-B7AE-53FA0C9F9A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481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03" tIns="46451" rIns="92903" bIns="46451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03" tIns="46451" rIns="92903" bIns="46451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3638" y="690563"/>
            <a:ext cx="4611687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8312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03" tIns="46451" rIns="92903" bIns="464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665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03" tIns="46451" rIns="92903" bIns="46451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5665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03" tIns="46451" rIns="92903" bIns="46451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37A5C4C-74C0-4073-A258-491C12AD5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72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AA0BBB-5531-4E3D-B28A-4CB14C4CF57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685800" cy="5256213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chemeClr val="bg1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 flipH="1">
            <a:off x="1346200" y="1508125"/>
            <a:ext cx="7245350" cy="4572000"/>
          </a:xfrm>
          <a:custGeom>
            <a:avLst/>
            <a:gdLst/>
            <a:ahLst/>
            <a:cxnLst>
              <a:cxn ang="0">
                <a:pos x="4898" y="0"/>
              </a:cxn>
              <a:cxn ang="0">
                <a:pos x="0" y="0"/>
              </a:cxn>
              <a:cxn ang="0">
                <a:pos x="0" y="624"/>
              </a:cxn>
            </a:cxnLst>
            <a:rect l="0" t="0" r="r" b="b"/>
            <a:pathLst>
              <a:path w="4898" h="624">
                <a:moveTo>
                  <a:pt x="4898" y="0"/>
                </a:moveTo>
                <a:lnTo>
                  <a:pt x="0" y="0"/>
                </a:lnTo>
                <a:lnTo>
                  <a:pt x="0" y="624"/>
                </a:lnTo>
              </a:path>
            </a:pathLst>
          </a:custGeom>
          <a:noFill/>
          <a:ln w="12700" cmpd="sng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63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98613" y="2185988"/>
            <a:ext cx="696277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28600"/>
            <a:ext cx="19050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28600"/>
            <a:ext cx="55626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113" y="971550"/>
            <a:ext cx="3630612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7125" y="971550"/>
            <a:ext cx="3630613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21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54113" y="971550"/>
            <a:ext cx="741362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62211" name="Rectangle 3"/>
          <p:cNvSpPr>
            <a:spLocks noChangeArrowheads="1"/>
          </p:cNvSpPr>
          <p:nvPr/>
        </p:nvSpPr>
        <p:spPr bwMode="auto">
          <a:xfrm>
            <a:off x="0" y="0"/>
            <a:ext cx="685800" cy="5256213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chemeClr val="bg1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622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28600"/>
            <a:ext cx="76200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62216" name="Line 8"/>
          <p:cNvSpPr>
            <a:spLocks noChangeShapeType="1"/>
          </p:cNvSpPr>
          <p:nvPr/>
        </p:nvSpPr>
        <p:spPr bwMode="auto">
          <a:xfrm>
            <a:off x="1066800" y="609600"/>
            <a:ext cx="7696200" cy="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62217" name="Line 9"/>
          <p:cNvSpPr>
            <a:spLocks noChangeShapeType="1"/>
          </p:cNvSpPr>
          <p:nvPr/>
        </p:nvSpPr>
        <p:spPr bwMode="auto">
          <a:xfrm>
            <a:off x="8763000" y="609600"/>
            <a:ext cx="0" cy="556260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2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62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2210" grpId="0" autoUpdateAnimBg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22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8622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62212" grpId="0" autoUpdateAnimBg="0"/>
    </p:bld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476250" indent="-17938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Char char="–"/>
        <a:defRPr kumimoji="1">
          <a:solidFill>
            <a:schemeClr val="tx1"/>
          </a:solidFill>
          <a:latin typeface="+mn-lt"/>
        </a:defRPr>
      </a:lvl2pPr>
      <a:lvl3pPr marL="750888" indent="-1603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1600">
          <a:solidFill>
            <a:schemeClr val="tx1"/>
          </a:solidFill>
          <a:latin typeface="+mn-lt"/>
        </a:defRPr>
      </a:lvl3pPr>
      <a:lvl4pPr marL="1035050" indent="-169863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Char char="–"/>
        <a:defRPr kumimoji="1" sz="1600">
          <a:solidFill>
            <a:schemeClr val="tx1"/>
          </a:solidFill>
          <a:latin typeface="+mn-lt"/>
        </a:defRPr>
      </a:lvl4pPr>
      <a:lvl5pPr marL="1319213" indent="-1095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1600">
          <a:solidFill>
            <a:schemeClr val="tx1"/>
          </a:solidFill>
          <a:latin typeface="+mn-lt"/>
        </a:defRPr>
      </a:lvl5pPr>
      <a:lvl6pPr marL="1776413" indent="-1095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1600">
          <a:solidFill>
            <a:schemeClr val="tx1"/>
          </a:solidFill>
          <a:latin typeface="+mn-lt"/>
        </a:defRPr>
      </a:lvl6pPr>
      <a:lvl7pPr marL="2233613" indent="-1095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1600">
          <a:solidFill>
            <a:schemeClr val="tx1"/>
          </a:solidFill>
          <a:latin typeface="+mn-lt"/>
        </a:defRPr>
      </a:lvl7pPr>
      <a:lvl8pPr marL="2690813" indent="-1095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1600">
          <a:solidFill>
            <a:schemeClr val="tx1"/>
          </a:solidFill>
          <a:latin typeface="+mn-lt"/>
        </a:defRPr>
      </a:lvl8pPr>
      <a:lvl9pPr marL="3148013" indent="-1095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hsing@ieee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92213" y="1700213"/>
            <a:ext cx="7373937" cy="1997075"/>
          </a:xfrm>
        </p:spPr>
        <p:txBody>
          <a:bodyPr/>
          <a:lstStyle/>
          <a:p>
            <a:pPr algn="ctr">
              <a:spcAft>
                <a:spcPct val="50000"/>
              </a:spcAft>
            </a:pPr>
            <a:r>
              <a:rPr lang="en-US" dirty="0" smtClean="0">
                <a:solidFill>
                  <a:schemeClr val="bg2"/>
                </a:solidFill>
              </a:rPr>
              <a:t>Technology Entrepreneurship:</a:t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Curiosity, Opportunity, Risk, and Money</a:t>
            </a:r>
            <a:r>
              <a:rPr lang="en-US" dirty="0">
                <a:solidFill>
                  <a:schemeClr val="bg2"/>
                </a:solidFill>
              </a:rPr>
              <a:t/>
            </a:r>
            <a:br>
              <a:rPr lang="en-US" dirty="0">
                <a:solidFill>
                  <a:schemeClr val="bg2"/>
                </a:solidFill>
              </a:rPr>
            </a:br>
            <a:r>
              <a:rPr lang="en-US" dirty="0">
                <a:solidFill>
                  <a:schemeClr val="bg2"/>
                </a:solidFill>
              </a:rPr>
              <a:t/>
            </a:r>
            <a:br>
              <a:rPr lang="en-US" dirty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L07. </a:t>
            </a:r>
            <a:r>
              <a:rPr lang="en-US" sz="2400" dirty="0" smtClean="0">
                <a:solidFill>
                  <a:schemeClr val="bg2"/>
                </a:solidFill>
              </a:rPr>
              <a:t>Opportunity and the Business Summary </a:t>
            </a:r>
            <a:endParaRPr lang="en-US" sz="2400" dirty="0" smtClean="0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384300" y="4312314"/>
            <a:ext cx="7027863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dirty="0" smtClean="0"/>
              <a:t>August &amp; September, 2013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T. Russell </a:t>
            </a:r>
            <a:r>
              <a:rPr lang="en-US" sz="2400" dirty="0" smtClean="0">
                <a:solidFill>
                  <a:schemeClr val="tx1"/>
                </a:solidFill>
              </a:rPr>
              <a:t>Hsing</a:t>
            </a:r>
          </a:p>
          <a:p>
            <a:pPr algn="ctr" eaLnBrk="0" hangingPunct="0"/>
            <a:r>
              <a:rPr lang="en-US" sz="2400" dirty="0" smtClean="0">
                <a:solidFill>
                  <a:schemeClr val="tx1"/>
                </a:solidFill>
              </a:rPr>
              <a:t>National </a:t>
            </a:r>
            <a:r>
              <a:rPr lang="en-US" sz="2400" dirty="0" err="1" smtClean="0">
                <a:solidFill>
                  <a:schemeClr val="tx1"/>
                </a:solidFill>
              </a:rPr>
              <a:t>Chiao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Tung University, Taiwan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Email: </a:t>
            </a:r>
            <a:r>
              <a:rPr lang="en-US" sz="2400" dirty="0">
                <a:solidFill>
                  <a:schemeClr val="tx1"/>
                </a:solidFill>
                <a:hlinkClick r:id="rId3"/>
              </a:rPr>
              <a:t>thsing@ieee.org</a:t>
            </a:r>
            <a:r>
              <a:rPr lang="en-US" sz="1800" dirty="0">
                <a:solidFill>
                  <a:schemeClr val="tx1"/>
                </a:solidFill>
              </a:rPr>
              <a:t/>
            </a:r>
            <a:br>
              <a:rPr lang="en-US" sz="1800" dirty="0">
                <a:solidFill>
                  <a:schemeClr val="tx1"/>
                </a:solidFill>
              </a:rPr>
            </a:br>
            <a:endParaRPr lang="en-US" sz="18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33259" y="126170"/>
            <a:ext cx="7949835" cy="499265"/>
          </a:xfrm>
        </p:spPr>
        <p:txBody>
          <a:bodyPr/>
          <a:lstStyle/>
          <a:p>
            <a:pPr algn="ctr"/>
            <a:r>
              <a:rPr lang="en-US" sz="2600" b="0" dirty="0" smtClean="0">
                <a:latin typeface="Arial" pitchFamily="34" charset="0"/>
                <a:cs typeface="Arial" pitchFamily="34" charset="0"/>
              </a:rPr>
              <a:t>How to Find a Good Opportunity ? (2/2)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A Specific Business Opportunity will be happened with a combinations of “Customer’s Needs”, “Technologies &amp; Competencies”, and “Applications”  at the right time, the right place and the right technology</a:t>
            </a: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en-US" b="0" dirty="0" smtClean="0">
                <a:solidFill>
                  <a:schemeClr val="tx1"/>
                </a:solidFill>
                <a:latin typeface="+mj-lt"/>
              </a:rPr>
              <a:t>The Right Business Opportunity </a:t>
            </a:r>
          </a:p>
          <a:p>
            <a:pPr marL="0" indent="0">
              <a:buNone/>
            </a:pPr>
            <a:r>
              <a:rPr lang="en-US" b="0" dirty="0" smtClean="0">
                <a:solidFill>
                  <a:schemeClr val="tx1"/>
                </a:solidFill>
                <a:latin typeface="+mj-lt"/>
              </a:rPr>
              <a:t>= Technologies &amp; Competencies + Applications +</a:t>
            </a:r>
          </a:p>
          <a:p>
            <a:pPr marL="0" indent="0">
              <a:buNone/>
            </a:pPr>
            <a:r>
              <a:rPr lang="en-US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dirty="0" smtClean="0">
                <a:solidFill>
                  <a:schemeClr val="tx1"/>
                </a:solidFill>
                <a:latin typeface="+mj-lt"/>
              </a:rPr>
              <a:t>   Customer Needs</a:t>
            </a: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67961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33259" y="126170"/>
            <a:ext cx="7949835" cy="499265"/>
          </a:xfrm>
        </p:spPr>
        <p:txBody>
          <a:bodyPr/>
          <a:lstStyle/>
          <a:p>
            <a:r>
              <a:rPr lang="en-US" sz="2600" b="0" dirty="0" smtClean="0">
                <a:latin typeface="Arial" pitchFamily="34" charset="0"/>
                <a:cs typeface="Arial" pitchFamily="34" charset="0"/>
              </a:rPr>
              <a:t>2. Trends, Convergence, and Opportunities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endParaRPr lang="en-US" sz="2600" b="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Trends in demographics and technologies can lead to huge opportunities in many areas (such as ICT, Transpiration, e-Healthcare, Energy, Social Networking, Education, </a:t>
            </a:r>
            <a:r>
              <a:rPr lang="en-US" sz="2600" b="0" dirty="0" err="1" smtClean="0">
                <a:solidFill>
                  <a:schemeClr val="tx1"/>
                </a:solidFill>
                <a:latin typeface="+mj-lt"/>
              </a:rPr>
              <a:t>etc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endParaRPr lang="en-US" sz="2600" b="0" dirty="0" smtClean="0">
              <a:solidFill>
                <a:schemeClr val="tx1"/>
              </a:solidFill>
              <a:latin typeface="+mj-lt"/>
            </a:endParaRP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The tread of “Business Globalization” is based on the negation of time and distance with the emerging technologies and Services of Internet and overnight shipping. (</a:t>
            </a:r>
            <a:r>
              <a:rPr lang="en-US" sz="2600" b="0" dirty="0" err="1" smtClean="0">
                <a:solidFill>
                  <a:schemeClr val="tx1"/>
                </a:solidFill>
                <a:latin typeface="+mj-lt"/>
              </a:rPr>
              <a:t>eg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. doing business with Asia</a:t>
            </a:r>
            <a:r>
              <a:rPr lang="en-US" sz="2800" b="0" dirty="0" smtClean="0">
                <a:solidFill>
                  <a:schemeClr val="tx1"/>
                </a:solidFill>
                <a:latin typeface="+mj-lt"/>
              </a:rPr>
              <a:t>)</a:t>
            </a: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5957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33259" y="126170"/>
            <a:ext cx="7949835" cy="499265"/>
          </a:xfrm>
        </p:spPr>
        <p:txBody>
          <a:bodyPr/>
          <a:lstStyle/>
          <a:p>
            <a:r>
              <a:rPr lang="en-US" sz="2600" b="0" dirty="0" smtClean="0">
                <a:latin typeface="Arial" pitchFamily="34" charset="0"/>
                <a:cs typeface="Arial" pitchFamily="34" charset="0"/>
              </a:rPr>
              <a:t>e.g. A List of Trends and Opportunities in ICT Area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Information &amp; Communication Technologies (ICT)</a:t>
            </a:r>
          </a:p>
          <a:p>
            <a:pPr lvl="1"/>
            <a:r>
              <a:rPr lang="en-US" sz="2400" b="0" dirty="0" smtClean="0">
                <a:solidFill>
                  <a:schemeClr val="tx1"/>
                </a:solidFill>
                <a:latin typeface="+mj-lt"/>
              </a:rPr>
              <a:t>Internet of Vehicle (</a:t>
            </a:r>
            <a:r>
              <a:rPr lang="en-US" sz="2400" b="0" dirty="0" err="1" smtClean="0">
                <a:solidFill>
                  <a:schemeClr val="tx1"/>
                </a:solidFill>
                <a:latin typeface="+mj-lt"/>
              </a:rPr>
              <a:t>IoV</a:t>
            </a:r>
            <a:r>
              <a:rPr lang="en-US" sz="2400" b="0" dirty="0" smtClean="0">
                <a:solidFill>
                  <a:schemeClr val="tx1"/>
                </a:solidFill>
                <a:latin typeface="+mj-lt"/>
              </a:rPr>
              <a:t>) and Health IT</a:t>
            </a:r>
          </a:p>
          <a:p>
            <a:pPr lvl="1"/>
            <a:r>
              <a:rPr lang="en-US" sz="2400" b="0" dirty="0" smtClean="0">
                <a:solidFill>
                  <a:schemeClr val="tx1"/>
                </a:solidFill>
                <a:latin typeface="+mj-lt"/>
              </a:rPr>
              <a:t>Big Data and Data Center Services</a:t>
            </a:r>
          </a:p>
          <a:p>
            <a:pPr lvl="1"/>
            <a:r>
              <a:rPr lang="en-US" sz="2400" b="0" dirty="0" smtClean="0">
                <a:solidFill>
                  <a:schemeClr val="tx1"/>
                </a:solidFill>
                <a:latin typeface="+mj-lt"/>
              </a:rPr>
              <a:t>Cloud Computing Services</a:t>
            </a:r>
          </a:p>
          <a:p>
            <a:pPr lvl="1"/>
            <a:r>
              <a:rPr lang="en-US" sz="2400" b="0" dirty="0" smtClean="0">
                <a:solidFill>
                  <a:schemeClr val="tx1"/>
                </a:solidFill>
                <a:latin typeface="+mj-lt"/>
              </a:rPr>
              <a:t>Internet Security</a:t>
            </a:r>
          </a:p>
          <a:p>
            <a:pPr lvl="1"/>
            <a:r>
              <a:rPr lang="en-US" sz="2400" b="0" dirty="0" smtClean="0">
                <a:solidFill>
                  <a:schemeClr val="tx1"/>
                </a:solidFill>
                <a:latin typeface="+mj-lt"/>
              </a:rPr>
              <a:t>Smart Data Pricing</a:t>
            </a:r>
          </a:p>
          <a:p>
            <a:pPr lvl="1"/>
            <a:r>
              <a:rPr lang="en-US" sz="2400" b="0" dirty="0" smtClean="0">
                <a:solidFill>
                  <a:schemeClr val="tx1"/>
                </a:solidFill>
                <a:latin typeface="+mj-lt"/>
              </a:rPr>
              <a:t>Video Gaming, e-Learning, Entertainment</a:t>
            </a:r>
          </a:p>
          <a:p>
            <a:pPr lvl="1"/>
            <a:r>
              <a:rPr lang="en-US" sz="2400" b="0" dirty="0" smtClean="0">
                <a:solidFill>
                  <a:schemeClr val="tx1"/>
                </a:solidFill>
                <a:latin typeface="+mj-lt"/>
              </a:rPr>
              <a:t>Security Devices and Systems</a:t>
            </a:r>
          </a:p>
          <a:p>
            <a:pPr lvl="1"/>
            <a:r>
              <a:rPr lang="en-US" sz="2400" dirty="0" smtClean="0">
                <a:latin typeface="+mj-lt"/>
              </a:rPr>
              <a:t>App. Applications in Mobile Communications</a:t>
            </a:r>
            <a:endParaRPr lang="en-US" sz="2400" b="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Life Science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Material Devices (e.g. Nano Technology)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Energy 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Food Science</a:t>
            </a:r>
          </a:p>
          <a:p>
            <a:pPr marL="0" indent="0">
              <a:buNone/>
            </a:pPr>
            <a:endParaRPr lang="en-US" sz="2600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91283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33259" y="241385"/>
            <a:ext cx="7949835" cy="384050"/>
          </a:xfrm>
        </p:spPr>
        <p:txBody>
          <a:bodyPr/>
          <a:lstStyle/>
          <a:p>
            <a:r>
              <a:rPr lang="en-US" sz="2600" b="0" dirty="0" smtClean="0">
                <a:latin typeface="Arial" pitchFamily="34" charset="0"/>
                <a:cs typeface="Arial" pitchFamily="34" charset="0"/>
              </a:rPr>
              <a:t>Social and Cultural Trends &gt;&gt; Create Opportunities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Aging of the baby-boom generation (&gt;&gt;Healthcare)</a:t>
            </a:r>
          </a:p>
          <a:p>
            <a:r>
              <a:rPr lang="en-US" sz="25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Rising middle class of developing countries</a:t>
            </a:r>
          </a:p>
          <a:p>
            <a:r>
              <a:rPr lang="en-US" sz="25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Two-working-parent families (&gt;&gt; tiny robots)</a:t>
            </a:r>
          </a:p>
          <a:p>
            <a:r>
              <a:rPr lang="en-US" sz="25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Increasing diversity of the people in US</a:t>
            </a:r>
          </a:p>
          <a:p>
            <a:r>
              <a:rPr lang="en-US" sz="25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Growth of the Latino population in US</a:t>
            </a:r>
          </a:p>
          <a:p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 Changing role of women in society</a:t>
            </a:r>
          </a:p>
          <a:p>
            <a:r>
              <a:rPr lang="en-US" sz="25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Privacy, security and safety of personal information</a:t>
            </a:r>
          </a:p>
          <a:p>
            <a:endParaRPr lang="en-US" sz="25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Convergence of various technologies or industries is coming together to create huge marketing opportunities (e.g. GPS = handheld computer + satellite imaging &amp; data)</a:t>
            </a:r>
          </a:p>
          <a:p>
            <a:r>
              <a:rPr lang="en-US" sz="25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Convergence of various services (e.g. smart card)</a:t>
            </a:r>
          </a:p>
          <a:p>
            <a:pPr marL="0" indent="0">
              <a:buNone/>
            </a:pPr>
            <a:endParaRPr lang="en-US" sz="2500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3088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85119" y="241385"/>
            <a:ext cx="8097975" cy="384050"/>
          </a:xfrm>
        </p:spPr>
        <p:txBody>
          <a:bodyPr/>
          <a:lstStyle/>
          <a:p>
            <a:r>
              <a:rPr lang="en-US" sz="2600" b="0" dirty="0" smtClean="0">
                <a:latin typeface="Arial" pitchFamily="34" charset="0"/>
                <a:cs typeface="Arial" pitchFamily="34" charset="0"/>
              </a:rPr>
              <a:t>Convergence&gt;&gt; Create Opportunities&gt;&gt; New Market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pPr marL="0" indent="0">
              <a:buNone/>
            </a:pP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For Example:</a:t>
            </a:r>
            <a:endParaRPr lang="en-US" sz="25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Convergence of various technologies or industries is coming together to create huge marketing opportunities (e.g. GPS = handheld computer + satellite imaging &amp; data)</a:t>
            </a:r>
          </a:p>
          <a:p>
            <a:r>
              <a:rPr lang="en-US" sz="25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Convergence of various services (e.g. smart card)</a:t>
            </a:r>
          </a:p>
          <a:p>
            <a:endParaRPr lang="en-US" sz="25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Convergence of Different Technologies</a:t>
            </a:r>
          </a:p>
          <a:p>
            <a:pPr marL="0" indent="0">
              <a:buNone/>
            </a:pPr>
            <a:r>
              <a:rPr lang="en-US" sz="25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  &gt;&gt; Huge New Marketing Size:</a:t>
            </a:r>
          </a:p>
          <a:p>
            <a:pPr marL="0" indent="0">
              <a:buNone/>
            </a:pPr>
            <a:r>
              <a:rPr lang="en-US" sz="2500" b="0" dirty="0" smtClean="0">
                <a:solidFill>
                  <a:srgbClr val="FF0000"/>
                </a:solidFill>
                <a:latin typeface="+mj-lt"/>
              </a:rPr>
              <a:t>   e.g. Communication + Computing + Storage +</a:t>
            </a:r>
          </a:p>
          <a:p>
            <a:pPr marL="0" indent="0">
              <a:buNone/>
            </a:pPr>
            <a:r>
              <a:rPr lang="en-US" sz="2500" b="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0" dirty="0" smtClean="0">
                <a:solidFill>
                  <a:srgbClr val="FF0000"/>
                </a:solidFill>
                <a:latin typeface="+mj-lt"/>
              </a:rPr>
              <a:t>         Display + HMI (Human-Machine-Interface) &gt;&gt;</a:t>
            </a:r>
          </a:p>
          <a:p>
            <a:pPr marL="0" indent="0">
              <a:buNone/>
            </a:pPr>
            <a:r>
              <a:rPr lang="en-US" sz="2500" b="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0" dirty="0" smtClean="0">
                <a:solidFill>
                  <a:srgbClr val="FF0000"/>
                </a:solidFill>
                <a:latin typeface="+mj-lt"/>
              </a:rPr>
              <a:t>         Smart Phone (iPhone)</a:t>
            </a:r>
          </a:p>
          <a:p>
            <a:pPr marL="0" indent="0">
              <a:buNone/>
            </a:pPr>
            <a:endParaRPr lang="en-US" sz="2500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3538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85119" y="241385"/>
            <a:ext cx="8097975" cy="384050"/>
          </a:xfrm>
        </p:spPr>
        <p:txBody>
          <a:bodyPr/>
          <a:lstStyle/>
          <a:p>
            <a:r>
              <a:rPr lang="en-US" sz="2600" b="0" dirty="0" smtClean="0">
                <a:latin typeface="Arial" pitchFamily="34" charset="0"/>
                <a:cs typeface="Arial" pitchFamily="34" charset="0"/>
              </a:rPr>
              <a:t>3. The Entrepreneur and Opportunity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“</a:t>
            </a:r>
            <a:r>
              <a:rPr lang="en-US" sz="2500" b="0" dirty="0" smtClean="0">
                <a:solidFill>
                  <a:srgbClr val="FF0000"/>
                </a:solidFill>
                <a:latin typeface="+mj-lt"/>
              </a:rPr>
              <a:t>Innovation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 is the specific tool of </a:t>
            </a:r>
            <a:r>
              <a:rPr lang="en-US" sz="2500" b="0" dirty="0" smtClean="0">
                <a:solidFill>
                  <a:srgbClr val="FF0000"/>
                </a:solidFill>
                <a:latin typeface="+mj-lt"/>
              </a:rPr>
              <a:t>entrepreneurs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, the means by which they exploit change as an </a:t>
            </a:r>
            <a:r>
              <a:rPr lang="en-US" sz="2500" b="0" dirty="0" smtClean="0">
                <a:solidFill>
                  <a:srgbClr val="FF0000"/>
                </a:solidFill>
                <a:latin typeface="+mj-lt"/>
              </a:rPr>
              <a:t>opportunity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 for a different business or a different service” (Peter </a:t>
            </a:r>
            <a:r>
              <a:rPr lang="en-US" sz="2500" b="0" dirty="0" err="1" smtClean="0">
                <a:solidFill>
                  <a:schemeClr val="tx1"/>
                </a:solidFill>
                <a:latin typeface="+mj-lt"/>
              </a:rPr>
              <a:t>Drucker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, 1993)</a:t>
            </a:r>
          </a:p>
          <a:p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Entrepreneurs work toward needing shorter time periods to decide on an appropriate strategy and seize opportunities. They usually are </a:t>
            </a:r>
            <a:r>
              <a:rPr lang="en-US" sz="2500" b="0" dirty="0" smtClean="0">
                <a:solidFill>
                  <a:srgbClr val="FF0000"/>
                </a:solidFill>
                <a:latin typeface="+mj-lt"/>
              </a:rPr>
              <a:t>creative, 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internally motivated and attracted to new, big ideas or opportunities</a:t>
            </a:r>
          </a:p>
          <a:p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Entrepreneurs should be able to accomplish the necessary tasks, meet goals, </a:t>
            </a:r>
            <a:r>
              <a:rPr lang="en-US" sz="2500" b="0" dirty="0" smtClean="0">
                <a:solidFill>
                  <a:srgbClr val="FF0000"/>
                </a:solidFill>
                <a:latin typeface="+mj-lt"/>
              </a:rPr>
              <a:t>inspire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 others to help with these tasks, and do so with the sustained effort required.</a:t>
            </a: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1958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85119" y="241385"/>
            <a:ext cx="8097975" cy="384050"/>
          </a:xfrm>
        </p:spPr>
        <p:txBody>
          <a:bodyPr/>
          <a:lstStyle/>
          <a:p>
            <a:pPr algn="ctr"/>
            <a:r>
              <a:rPr lang="en-US" sz="2600" b="0" dirty="0" smtClean="0">
                <a:latin typeface="Arial" pitchFamily="34" charset="0"/>
                <a:cs typeface="Arial" pitchFamily="34" charset="0"/>
              </a:rPr>
              <a:t>Required Capabilities of the Entrepreneurial Team 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Skilled at selling ideas and also have a wide network of potential partners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Committed to long working hours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Able to accommodate uncertainty and ambiguity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Flexibly adapts to changing circumstances and competitors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Has the talent, knowledge and experience within the industry where the opportunity occurs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Able to look for an opportunity in a short period of time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Able to convert an opportunity into a workable and marketable enterprise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Others……</a:t>
            </a: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7739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85119" y="241385"/>
            <a:ext cx="8097975" cy="384050"/>
          </a:xfrm>
        </p:spPr>
        <p:txBody>
          <a:bodyPr/>
          <a:lstStyle/>
          <a:p>
            <a:pPr algn="ctr"/>
            <a:r>
              <a:rPr lang="en-US" b="0" dirty="0" smtClean="0">
                <a:latin typeface="Arial" pitchFamily="34" charset="0"/>
                <a:cs typeface="Arial" pitchFamily="34" charset="0"/>
              </a:rPr>
              <a:t>Factor People use to act as Entrepreneurs (1/2) 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pPr marL="0" indent="0">
              <a:buNone/>
            </a:pPr>
            <a:r>
              <a:rPr lang="en-US" sz="2800" b="0" dirty="0" smtClean="0">
                <a:solidFill>
                  <a:schemeClr val="tx1"/>
                </a:solidFill>
                <a:latin typeface="+mj-lt"/>
              </a:rPr>
              <a:t>Positive factors or benefits:</a:t>
            </a:r>
          </a:p>
          <a:p>
            <a:pPr marL="0" indent="0">
              <a:buNone/>
            </a:pPr>
            <a:endParaRPr lang="en-US" sz="28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Independence: flexibility and autonomy</a:t>
            </a: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Financial success: Income, financial security</a:t>
            </a: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Self-realization: recognition, achievement, status</a:t>
            </a: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Innovation: Creating something new</a:t>
            </a: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Roles: Fulfilling family tradition, acting as leader</a:t>
            </a: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2794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85119" y="241385"/>
            <a:ext cx="8097975" cy="384050"/>
          </a:xfrm>
        </p:spPr>
        <p:txBody>
          <a:bodyPr/>
          <a:lstStyle/>
          <a:p>
            <a:pPr algn="ctr"/>
            <a:r>
              <a:rPr lang="en-US" b="0" dirty="0" smtClean="0">
                <a:latin typeface="Arial" pitchFamily="34" charset="0"/>
                <a:cs typeface="Arial" pitchFamily="34" charset="0"/>
              </a:rPr>
              <a:t>Factor People use to act as Entrepreneurs (2/2) 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pPr marL="0" indent="0">
              <a:buNone/>
            </a:pPr>
            <a:r>
              <a:rPr lang="en-US" sz="2800" b="0" dirty="0" smtClean="0">
                <a:solidFill>
                  <a:schemeClr val="tx1"/>
                </a:solidFill>
                <a:latin typeface="+mj-lt"/>
              </a:rPr>
              <a:t>Negative factors:</a:t>
            </a:r>
          </a:p>
          <a:p>
            <a:pPr marL="0" indent="0">
              <a:buNone/>
            </a:pPr>
            <a:endParaRPr lang="en-US" sz="28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Risk: Potential for loss of income and wealth</a:t>
            </a: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Work effort and stress: Level of work effort required. Long working hours, constant anxiety</a:t>
            </a: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35649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85119" y="241385"/>
            <a:ext cx="8097975" cy="384050"/>
          </a:xfrm>
        </p:spPr>
        <p:txBody>
          <a:bodyPr/>
          <a:lstStyle/>
          <a:p>
            <a:pPr algn="ctr"/>
            <a:r>
              <a:rPr lang="en-US" b="0" dirty="0" smtClean="0">
                <a:latin typeface="Arial" pitchFamily="34" charset="0"/>
                <a:cs typeface="Arial" pitchFamily="34" charset="0"/>
              </a:rPr>
              <a:t>Entrepreneurial Attractiveness (EA) Index 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Utility Function (U) for Satisfaction:</a:t>
            </a: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6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  U = f (Y, I, W, R, O)</a:t>
            </a:r>
          </a:p>
          <a:p>
            <a:pPr marL="0" indent="0">
              <a:buNone/>
            </a:pP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    where:  Y = Income,        I = Independence</a:t>
            </a:r>
          </a:p>
          <a:p>
            <a:pPr marL="0" indent="0">
              <a:buNone/>
            </a:pPr>
            <a:r>
              <a:rPr lang="en-US" sz="26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               W = Work effort, R = Risk</a:t>
            </a:r>
          </a:p>
          <a:p>
            <a:pPr marL="0" indent="0">
              <a:buNone/>
            </a:pPr>
            <a:r>
              <a:rPr lang="en-US" sz="26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                O = Other working conditions</a:t>
            </a:r>
          </a:p>
          <a:p>
            <a:pPr marL="0" indent="0">
              <a:buNone/>
            </a:pPr>
            <a:endParaRPr lang="en-US" sz="2600" b="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The actual utility is achieved over a period of </a:t>
            </a:r>
          </a:p>
          <a:p>
            <a:pPr marL="0" indent="0">
              <a:buNone/>
            </a:pPr>
            <a:r>
              <a:rPr lang="en-US" sz="26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 N year, so the Entrepreneurial Attractiveness (EA)</a:t>
            </a:r>
          </a:p>
          <a:p>
            <a:pPr marL="0" indent="0">
              <a:buNone/>
            </a:pPr>
            <a:r>
              <a:rPr lang="en-US" sz="26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 can be calculated as:</a:t>
            </a:r>
          </a:p>
          <a:p>
            <a:pPr marL="0" indent="0">
              <a:buNone/>
            </a:pPr>
            <a:endParaRPr lang="en-US" sz="2800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800" b="0" dirty="0" smtClean="0">
                <a:solidFill>
                  <a:schemeClr val="tx1"/>
                </a:solidFill>
                <a:latin typeface="+mj-lt"/>
              </a:rPr>
              <a:t>  </a:t>
            </a:r>
          </a:p>
          <a:p>
            <a:pPr marL="0" indent="0">
              <a:buNone/>
            </a:pPr>
            <a:r>
              <a:rPr lang="en-US" sz="1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dirty="0" smtClean="0">
                <a:solidFill>
                  <a:schemeClr val="tx1"/>
                </a:solidFill>
                <a:latin typeface="+mj-lt"/>
              </a:rPr>
              <a:t>    Where W1 + W2 + W3 + W4 = 1</a:t>
            </a: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78905" y="5642480"/>
                <a:ext cx="6321218" cy="685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dirty="0" smtClean="0"/>
                  <a:t>EA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  <m:r>
                          <a:rPr lang="en-US" b="0" i="1" baseline="-25000" smtClean="0">
                            <a:latin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</a:rPr>
                          <m:t>𝑌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  <m:r>
                          <a:rPr lang="en-US" b="0" i="1" baseline="-25000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  <m:r>
                          <a:rPr lang="en-US" b="0" i="1" smtClean="0">
                            <a:latin typeface="Cambria Math"/>
                          </a:rPr>
                          <m:t> −</m:t>
                        </m:r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  <m:r>
                          <a:rPr lang="en-US" b="0" i="1" baseline="-25000" smtClean="0">
                            <a:latin typeface="Cambria Math"/>
                          </a:rPr>
                          <m:t>3</m:t>
                        </m:r>
                        <m:r>
                          <a:rPr lang="en-US" b="0" i="1" smtClean="0">
                            <a:latin typeface="Cambria Math"/>
                          </a:rPr>
                          <m:t>𝑊</m:t>
                        </m:r>
                        <m:r>
                          <a:rPr lang="en-US" b="0" i="1" smtClean="0">
                            <a:latin typeface="Cambria Math"/>
                          </a:rPr>
                          <m:t> −</m:t>
                        </m:r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  <m:r>
                          <a:rPr lang="en-US" b="0" i="1" baseline="-25000" smtClean="0">
                            <a:latin typeface="Cambria Math"/>
                          </a:rPr>
                          <m:t>4</m:t>
                        </m:r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e>
                    </m:nary>
                  </m:oMath>
                </a14:m>
                <a:endParaRPr lang="en-US" b="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905" y="5642480"/>
                <a:ext cx="6321218" cy="685829"/>
              </a:xfrm>
              <a:prstGeom prst="rect">
                <a:avLst/>
              </a:prstGeom>
              <a:blipFill rotWithShape="1">
                <a:blip r:embed="rId2"/>
                <a:stretch>
                  <a:fillRect l="-1929" b="-13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8142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/>
          <p:cNvSpPr txBox="1">
            <a:spLocks noChangeArrowheads="1"/>
          </p:cNvSpPr>
          <p:nvPr/>
        </p:nvSpPr>
        <p:spPr bwMode="auto">
          <a:xfrm>
            <a:off x="731500" y="1931988"/>
            <a:ext cx="7949835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4000" b="0" dirty="0">
                <a:solidFill>
                  <a:schemeClr val="tx1"/>
                </a:solidFill>
                <a:latin typeface="Times New Roman" pitchFamily="18" charset="0"/>
              </a:rPr>
              <a:t>What Problems Do You See</a:t>
            </a:r>
          </a:p>
          <a:p>
            <a:pPr algn="ctr" eaLnBrk="0" hangingPunct="0"/>
            <a:r>
              <a:rPr lang="en-US" sz="4000" b="0" dirty="0">
                <a:solidFill>
                  <a:schemeClr val="tx1"/>
                </a:solidFill>
                <a:latin typeface="Times New Roman" pitchFamily="18" charset="0"/>
              </a:rPr>
              <a:t>As Important to Address and Why</a:t>
            </a:r>
            <a:r>
              <a:rPr lang="en-US" sz="4000" b="0" dirty="0" smtClean="0">
                <a:solidFill>
                  <a:schemeClr val="tx1"/>
                </a:solidFill>
                <a:latin typeface="Times New Roman" pitchFamily="18" charset="0"/>
              </a:rPr>
              <a:t>?</a:t>
            </a:r>
          </a:p>
          <a:p>
            <a:pPr eaLnBrk="0" hangingPunct="0"/>
            <a:endParaRPr lang="en-US" b="0" dirty="0" smtClean="0">
              <a:solidFill>
                <a:schemeClr val="accent1"/>
              </a:solidFill>
              <a:latin typeface="Times New Roman" pitchFamily="18" charset="0"/>
            </a:endParaRPr>
          </a:p>
          <a:p>
            <a:pPr eaLnBrk="0" hangingPunct="0"/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</a:rPr>
              <a:t>References:</a:t>
            </a:r>
          </a:p>
          <a:p>
            <a:pPr eaLnBrk="0" hangingPunct="0"/>
            <a:endParaRPr lang="en-US" b="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457200" indent="-457200" eaLnBrk="0" hangingPunct="0"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  <a:latin typeface="Times New Roman" pitchFamily="18" charset="0"/>
              </a:rPr>
              <a:t>“Technology Ventures: From Idea to Enterprise” By Prof. Richard C. </a:t>
            </a:r>
            <a:r>
              <a:rPr lang="en-US" sz="2400" b="0" dirty="0" err="1" smtClean="0">
                <a:solidFill>
                  <a:schemeClr val="tx1"/>
                </a:solidFill>
                <a:latin typeface="Times New Roman" pitchFamily="18" charset="0"/>
              </a:rPr>
              <a:t>Dorf</a:t>
            </a:r>
            <a:r>
              <a:rPr lang="en-US" sz="2400" b="0" dirty="0" smtClean="0">
                <a:solidFill>
                  <a:schemeClr val="tx1"/>
                </a:solidFill>
                <a:latin typeface="Times New Roman" pitchFamily="18" charset="0"/>
              </a:rPr>
              <a:t> and Prof. Thomas H. Byers, McGraw Hill, 3</a:t>
            </a:r>
            <a:r>
              <a:rPr lang="en-US" sz="2400" b="0" baseline="30000" dirty="0" smtClean="0">
                <a:solidFill>
                  <a:schemeClr val="tx1"/>
                </a:solidFill>
                <a:latin typeface="Times New Roman" pitchFamily="18" charset="0"/>
              </a:rPr>
              <a:t>rd</a:t>
            </a:r>
            <a:r>
              <a:rPr lang="en-US" sz="2400" b="0" dirty="0" smtClean="0">
                <a:solidFill>
                  <a:schemeClr val="tx1"/>
                </a:solidFill>
                <a:latin typeface="Times New Roman" pitchFamily="18" charset="0"/>
              </a:rPr>
              <a:t> edition, 2011</a:t>
            </a:r>
          </a:p>
          <a:p>
            <a:pPr eaLnBrk="0" hangingPunct="0"/>
            <a:endParaRPr lang="en-US" sz="2400" b="0" dirty="0">
              <a:solidFill>
                <a:schemeClr val="tx1"/>
              </a:solidFill>
              <a:latin typeface="Times New Roman" pitchFamily="18" charset="0"/>
            </a:endParaRPr>
          </a:p>
          <a:p>
            <a:pPr eaLnBrk="0" hangingPunct="0"/>
            <a:endParaRPr lang="en-US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85119" y="241385"/>
            <a:ext cx="8097975" cy="384050"/>
          </a:xfrm>
        </p:spPr>
        <p:txBody>
          <a:bodyPr/>
          <a:lstStyle/>
          <a:p>
            <a:r>
              <a:rPr lang="en-US" b="0" dirty="0" smtClean="0">
                <a:latin typeface="Arial" pitchFamily="34" charset="0"/>
                <a:cs typeface="Arial" pitchFamily="34" charset="0"/>
              </a:rPr>
              <a:t>4. Evaluating the Opportunity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751345"/>
            <a:ext cx="7527222" cy="5979710"/>
          </a:xfrm>
        </p:spPr>
        <p:txBody>
          <a:bodyPr/>
          <a:lstStyle/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The entrepreneur needs to find and then thoroughly analyze THE best opportunity. </a:t>
            </a: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The entrepreneurs try: (1) to find an opportunity with solid long-term potential in an industry they understand, (2) to put together a strong management team, and (3) to ensure that their firm will be profitable (reason: need :Oxygen!)</a:t>
            </a: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The major goal is to invest in a firm for which you pay less than it is worth (reason: needs cushion for unforeseen challenges</a:t>
            </a:r>
          </a:p>
          <a:p>
            <a:r>
              <a:rPr lang="en-US" sz="2000" b="0" dirty="0" smtClean="0">
                <a:solidFill>
                  <a:srgbClr val="FF0000"/>
                </a:solidFill>
                <a:latin typeface="+mj-lt"/>
              </a:rPr>
              <a:t>Example: Staples (founded by Tom Stemberg in 1985, </a:t>
            </a:r>
          </a:p>
          <a:p>
            <a:pPr marL="0" indent="0">
              <a:buNone/>
            </a:pPr>
            <a:r>
              <a:rPr lang="en-US" sz="2000" b="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0" dirty="0" smtClean="0">
                <a:solidFill>
                  <a:srgbClr val="FF0000"/>
                </a:solidFill>
                <a:latin typeface="+mj-lt"/>
              </a:rPr>
              <a:t>                                at the age of 36 )</a:t>
            </a:r>
            <a:endParaRPr lang="en-US" sz="2000" b="0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endParaRPr lang="en-US" sz="2600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7804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85119" y="241385"/>
            <a:ext cx="8097975" cy="384050"/>
          </a:xfrm>
        </p:spPr>
        <p:txBody>
          <a:bodyPr/>
          <a:lstStyle/>
          <a:p>
            <a:r>
              <a:rPr lang="en-US" b="0" dirty="0" smtClean="0">
                <a:latin typeface="Arial" pitchFamily="34" charset="0"/>
                <a:cs typeface="Arial" pitchFamily="34" charset="0"/>
              </a:rPr>
              <a:t>Basic Five-Step Process of Evaluating Opportunity 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751345"/>
            <a:ext cx="7527222" cy="5979710"/>
          </a:xfrm>
        </p:spPr>
        <p:txBody>
          <a:bodyPr/>
          <a:lstStyle/>
          <a:p>
            <a:pPr marL="0" indent="0">
              <a:buNone/>
            </a:pP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The opportunity cost of an action is the value (cost) of the forgone alternative action &gt; Selecting one opportunity will involve rejecting others</a:t>
            </a: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600" b="0" dirty="0" smtClean="0">
                <a:solidFill>
                  <a:srgbClr val="FF0000"/>
                </a:solidFill>
                <a:latin typeface="+mj-lt"/>
              </a:rPr>
              <a:t>Capability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Is the venture opp. Consistent with the capabilities, knowledge, and experiences of the team?</a:t>
            </a:r>
          </a:p>
          <a:p>
            <a:r>
              <a:rPr lang="en-US" sz="2600" b="0" dirty="0" smtClean="0">
                <a:solidFill>
                  <a:srgbClr val="FF0000"/>
                </a:solidFill>
                <a:latin typeface="+mj-lt"/>
              </a:rPr>
              <a:t>Novelty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Does the product have the significant novel, proprietary, or differentiating qualities?</a:t>
            </a:r>
          </a:p>
          <a:p>
            <a:r>
              <a:rPr lang="en-US" sz="2600" b="0" dirty="0" smtClean="0">
                <a:solidFill>
                  <a:srgbClr val="FF0000"/>
                </a:solidFill>
                <a:latin typeface="+mj-lt"/>
              </a:rPr>
              <a:t>Resources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Enough funding ($$), human capital? </a:t>
            </a:r>
          </a:p>
          <a:p>
            <a:r>
              <a:rPr lang="en-US" sz="2600" b="0" dirty="0" smtClean="0">
                <a:solidFill>
                  <a:srgbClr val="FF0000"/>
                </a:solidFill>
                <a:latin typeface="+mj-lt"/>
              </a:rPr>
              <a:t>Return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Is the expected return of the venture consistent with the risk of the venture? (No Risk, No Reward!)</a:t>
            </a:r>
          </a:p>
          <a:p>
            <a:r>
              <a:rPr lang="en-US" sz="2600" b="0" dirty="0" smtClean="0">
                <a:solidFill>
                  <a:srgbClr val="FF0000"/>
                </a:solidFill>
                <a:latin typeface="+mj-lt"/>
              </a:rPr>
              <a:t>Commitment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Fully commit with passion to the venture?</a:t>
            </a:r>
          </a:p>
          <a:p>
            <a:endParaRPr lang="en-US" sz="22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Example: Story for The iPod Opportunity (Tony </a:t>
            </a:r>
            <a:r>
              <a:rPr lang="en-US" sz="2200" b="0" dirty="0" err="1" smtClean="0">
                <a:solidFill>
                  <a:schemeClr val="tx1"/>
                </a:solidFill>
                <a:latin typeface="+mj-lt"/>
              </a:rPr>
              <a:t>Fadell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endParaRPr lang="en-US" sz="2600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431948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85119" y="126170"/>
            <a:ext cx="8097975" cy="422455"/>
          </a:xfrm>
        </p:spPr>
        <p:txBody>
          <a:bodyPr/>
          <a:lstStyle/>
          <a:p>
            <a:r>
              <a:rPr lang="en-US" b="0" dirty="0" smtClean="0">
                <a:latin typeface="Arial" pitchFamily="34" charset="0"/>
                <a:cs typeface="Arial" pitchFamily="34" charset="0"/>
              </a:rPr>
              <a:t>  Review an Opportunity: Fit or Not?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751345"/>
            <a:ext cx="7527222" cy="5979710"/>
          </a:xfrm>
        </p:spPr>
        <p:txBody>
          <a:bodyPr/>
          <a:lstStyle/>
          <a:p>
            <a:pPr marL="0" indent="0">
              <a:buNone/>
            </a:pP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Characteristics of The Opportunity </a:t>
            </a:r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(0% ~ 100%)</a:t>
            </a: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Characteristics of entrepreneurial teams </a:t>
            </a:r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(0%~100%)</a:t>
            </a: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Resources </a:t>
            </a:r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(0% ~ 100%)</a:t>
            </a:r>
          </a:p>
          <a:p>
            <a:pPr marL="0" indent="0">
              <a:buNone/>
            </a:pP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 </a:t>
            </a:r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Characteristics of the context </a:t>
            </a:r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(0% ~ 100%)</a:t>
            </a:r>
          </a:p>
          <a:p>
            <a:endParaRPr lang="en-US" sz="20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000" b="0" dirty="0" smtClean="0">
                <a:solidFill>
                  <a:srgbClr val="FF0000"/>
                </a:solidFill>
                <a:latin typeface="+mj-lt"/>
              </a:rPr>
              <a:t>Example case: Electric Automobile</a:t>
            </a:r>
          </a:p>
          <a:p>
            <a:endParaRPr lang="en-US" sz="2600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85013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9905" y="126170"/>
            <a:ext cx="8213189" cy="422455"/>
          </a:xfrm>
        </p:spPr>
        <p:txBody>
          <a:bodyPr/>
          <a:lstStyle/>
          <a:p>
            <a:r>
              <a:rPr lang="en-US" sz="2400" b="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5. Final Decision: Act or Continue Looking Elsewhere?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751345"/>
            <a:ext cx="7527222" cy="5979710"/>
          </a:xfrm>
        </p:spPr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Opportunity Evaluation &gt;&gt; Final </a:t>
            </a:r>
            <a:r>
              <a:rPr lang="en-US" b="0" dirty="0" err="1" smtClean="0">
                <a:solidFill>
                  <a:schemeClr val="tx1"/>
                </a:solidFill>
                <a:latin typeface="+mj-lt"/>
              </a:rPr>
              <a:t>Decion</a:t>
            </a:r>
            <a:r>
              <a:rPr lang="en-US" b="0" dirty="0" smtClean="0">
                <a:solidFill>
                  <a:schemeClr val="tx1"/>
                </a:solidFill>
                <a:latin typeface="+mj-lt"/>
              </a:rPr>
              <a:t>: Act or not?</a:t>
            </a: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Life is about choices, and the best case is when we choose to act and it turns out we are “right”!</a:t>
            </a: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b="0" dirty="0" smtClean="0">
                <a:solidFill>
                  <a:schemeClr val="tx1"/>
                </a:solidFill>
                <a:latin typeface="+mj-lt"/>
              </a:rPr>
              <a:t>Decision Matrix</a:t>
            </a:r>
          </a:p>
          <a:p>
            <a:pPr marL="0" indent="0" algn="ctr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b="0" dirty="0" smtClean="0">
                <a:solidFill>
                  <a:schemeClr val="tx1"/>
                </a:solidFill>
                <a:latin typeface="+mj-lt"/>
              </a:rPr>
              <a:t>Actual Quality of Opportunity (Poor, or Very Good)</a:t>
            </a:r>
          </a:p>
          <a:p>
            <a:pPr marL="0" indent="0" algn="ctr">
              <a:buNone/>
            </a:pPr>
            <a:r>
              <a:rPr lang="en-US" b="0" dirty="0" smtClean="0">
                <a:solidFill>
                  <a:schemeClr val="tx1"/>
                </a:solidFill>
                <a:latin typeface="+mj-lt"/>
              </a:rPr>
              <a:t> Versus</a:t>
            </a:r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b="0" dirty="0" smtClean="0">
                <a:solidFill>
                  <a:schemeClr val="tx1"/>
                </a:solidFill>
                <a:latin typeface="+mj-lt"/>
              </a:rPr>
              <a:t>Decision (Act, or Not Act)</a:t>
            </a:r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666080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9905" y="126170"/>
            <a:ext cx="8213189" cy="422455"/>
          </a:xfrm>
        </p:spPr>
        <p:txBody>
          <a:bodyPr/>
          <a:lstStyle/>
          <a:p>
            <a:pPr algn="ctr"/>
            <a:r>
              <a:rPr lang="en-US" sz="2400" b="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Critical Assets of an Entrepreneur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751345"/>
            <a:ext cx="7527222" cy="5979710"/>
          </a:xfrm>
        </p:spPr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 Investors are always looking for the entrepreneur whom they can trust, and the management team for this enterprise</a:t>
            </a:r>
          </a:p>
          <a:p>
            <a:pPr marL="0" indent="0" algn="ctr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b="0" dirty="0" smtClean="0">
                <a:solidFill>
                  <a:srgbClr val="FF0000"/>
                </a:solidFill>
                <a:latin typeface="+mj-lt"/>
              </a:rPr>
              <a:t>~ Critical Assets of an entrepreneur ~</a:t>
            </a: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Competencies required; Charming Personality (??)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Knowledge of the marketplace and industry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Can take pressure and risk while acting prudently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Decisive and Flexible (willing to change directions as needed)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Willingness to accept and mitigate small failures and setbacks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Others (?)</a:t>
            </a: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915369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9905" y="126170"/>
            <a:ext cx="8213189" cy="422455"/>
          </a:xfrm>
        </p:spPr>
        <p:txBody>
          <a:bodyPr/>
          <a:lstStyle/>
          <a:p>
            <a:pPr algn="ctr"/>
            <a:r>
              <a:rPr lang="en-US" sz="2400" b="0" dirty="0" smtClean="0">
                <a:latin typeface="Arial" pitchFamily="34" charset="0"/>
                <a:cs typeface="Arial" pitchFamily="34" charset="0"/>
              </a:rPr>
              <a:t>  Key 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Advices to My 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tudents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751345"/>
            <a:ext cx="7527222" cy="5979710"/>
          </a:xfrm>
        </p:spPr>
        <p:txBody>
          <a:bodyPr/>
          <a:lstStyle/>
          <a:p>
            <a:r>
              <a:rPr lang="en-US" b="0" dirty="0">
                <a:solidFill>
                  <a:schemeClr val="tx1"/>
                </a:solidFill>
                <a:latin typeface="+mj-lt"/>
              </a:rPr>
              <a:t>E</a:t>
            </a:r>
            <a:r>
              <a:rPr lang="en-US" b="0" dirty="0" smtClean="0">
                <a:solidFill>
                  <a:schemeClr val="tx1"/>
                </a:solidFill>
                <a:latin typeface="+mj-lt"/>
              </a:rPr>
              <a:t>ntrepreneurs need constantly adjust their strategy in response to market change or demands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Entrepreneurs should know how to negotiate and close a deal. They can finalize deals under pressure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Entrepreneurs must be able make decisions and deals with incomplete information</a:t>
            </a:r>
          </a:p>
          <a:p>
            <a:pPr marL="0" indent="0">
              <a:buNone/>
            </a:pPr>
            <a:endParaRPr lang="en-US" b="0" dirty="0">
              <a:solidFill>
                <a:schemeClr val="tx1"/>
              </a:solidFill>
              <a:latin typeface="+mj-lt"/>
            </a:endParaRP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You can learn to excel in all necessary skills by first working in the industry in which you intend to develop a start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You can find a mentor who can help you gain skills and confidence required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You should find a partner so that between two of you, you have all the skills (e.g</a:t>
            </a:r>
            <a:r>
              <a:rPr lang="en-US" sz="1800" b="0" dirty="0" smtClean="0">
                <a:solidFill>
                  <a:schemeClr val="tx1"/>
                </a:solidFill>
                <a:latin typeface="+mj-lt"/>
              </a:rPr>
              <a:t>. </a:t>
            </a:r>
            <a:r>
              <a:rPr lang="en-US" sz="1800" b="0" dirty="0" smtClean="0">
                <a:solidFill>
                  <a:srgbClr val="FF0000"/>
                </a:solidFill>
                <a:latin typeface="+mj-lt"/>
              </a:rPr>
              <a:t>Bill Gates &amp; Paul Allen in Microsoft, and Steve Jobs &amp; Steve Wozniak (Ronald Wayne?) in Apple</a:t>
            </a:r>
            <a:r>
              <a:rPr lang="en-US" sz="1800" b="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33563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9905" y="126170"/>
            <a:ext cx="8213189" cy="422455"/>
          </a:xfrm>
        </p:spPr>
        <p:txBody>
          <a:bodyPr/>
          <a:lstStyle/>
          <a:p>
            <a:pPr algn="ctr"/>
            <a:r>
              <a:rPr lang="en-US" sz="2400" b="0" dirty="0" smtClean="0">
                <a:latin typeface="Arial" pitchFamily="34" charset="0"/>
                <a:cs typeface="Arial" pitchFamily="34" charset="0"/>
              </a:rPr>
              <a:t>  Five Key Questions for Potential Entrepreneurs</a:t>
            </a:r>
            <a:endParaRPr lang="en-US" sz="26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751345"/>
            <a:ext cx="7527222" cy="5979710"/>
          </a:xfrm>
        </p:spPr>
        <p:txBody>
          <a:bodyPr/>
          <a:lstStyle/>
          <a:p>
            <a:pPr marL="0" indent="0">
              <a:buNone/>
            </a:pPr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>
                <a:solidFill>
                  <a:schemeClr val="tx1"/>
                </a:solidFill>
                <a:latin typeface="+mj-lt"/>
              </a:rPr>
              <a:t>Are you comfortable stretching the rules and conventional wisdom?</a:t>
            </a:r>
          </a:p>
          <a:p>
            <a:pPr marL="457200" indent="-457200">
              <a:buFont typeface="+mj-lt"/>
              <a:buAutoNum type="arabicPeriod"/>
            </a:pPr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>
                <a:solidFill>
                  <a:schemeClr val="tx1"/>
                </a:solidFill>
                <a:latin typeface="+mj-lt"/>
              </a:rPr>
              <a:t>Are you decisive and also a good deal closer?</a:t>
            </a:r>
          </a:p>
          <a:p>
            <a:pPr marL="457200" indent="-457200">
              <a:buFont typeface="+mj-lt"/>
              <a:buAutoNum type="arabicPeriod"/>
            </a:pPr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>
                <a:solidFill>
                  <a:schemeClr val="tx1"/>
                </a:solidFill>
                <a:latin typeface="+mj-lt"/>
              </a:rPr>
              <a:t>Are you willing and able to shift strategies quickly?</a:t>
            </a:r>
          </a:p>
          <a:p>
            <a:pPr marL="457200" indent="-457200">
              <a:buFont typeface="+mj-lt"/>
              <a:buAutoNum type="arabicPeriod"/>
            </a:pPr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>
                <a:solidFill>
                  <a:schemeClr val="tx1"/>
                </a:solidFill>
                <a:latin typeface="+mj-lt"/>
              </a:rPr>
              <a:t>Are you prepared to take on powerful competitors (e.g. Apple and Samsung if you are the CEO/President of a high-tech start-up in ICT area)?</a:t>
            </a:r>
          </a:p>
          <a:p>
            <a:pPr marL="457200" indent="-457200">
              <a:buFont typeface="+mj-lt"/>
              <a:buAutoNum type="arabicPeriod"/>
            </a:pPr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>
                <a:solidFill>
                  <a:schemeClr val="tx1"/>
                </a:solidFill>
                <a:latin typeface="+mj-lt"/>
              </a:rPr>
              <a:t>Do you have the perseverance to start small and then grow slowly?</a:t>
            </a: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6015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9905" y="126170"/>
            <a:ext cx="8213189" cy="422455"/>
          </a:xfrm>
        </p:spPr>
        <p:txBody>
          <a:bodyPr/>
          <a:lstStyle/>
          <a:p>
            <a:pPr algn="ctr"/>
            <a:r>
              <a:rPr lang="en-US" sz="2400" b="0" dirty="0" smtClean="0">
                <a:latin typeface="Arial" pitchFamily="34" charset="0"/>
                <a:cs typeface="Arial" pitchFamily="34" charset="0"/>
              </a:rPr>
              <a:t>  6. The New Venture Story and Summary </a:t>
            </a:r>
            <a:endParaRPr lang="en-US" sz="26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751345"/>
            <a:ext cx="7527222" cy="5979710"/>
          </a:xfrm>
        </p:spPr>
        <p:txBody>
          <a:bodyPr/>
          <a:lstStyle/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A Good Business Story &gt;&gt; Communicate Verbally the Business Idea and the Profitable Solution of the problem &gt;&gt; Attract Investors and New Team Members</a:t>
            </a:r>
          </a:p>
          <a:p>
            <a:pPr marL="0" indent="0" algn="ctr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b="0" dirty="0" smtClean="0">
                <a:solidFill>
                  <a:srgbClr val="FF0000"/>
                </a:solidFill>
                <a:latin typeface="+mj-lt"/>
              </a:rPr>
              <a:t>~ Element of A Concept Summary ~</a:t>
            </a: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Explain the need or Problem, and identify customers</a:t>
            </a: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Explain the proposed solution and its uniqueness</a:t>
            </a: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Explain the reason of “Why customers will pay for the </a:t>
            </a:r>
            <a:r>
              <a:rPr lang="en-US" sz="2200" b="0" dirty="0" err="1" smtClean="0">
                <a:solidFill>
                  <a:schemeClr val="tx1"/>
                </a:solidFill>
                <a:latin typeface="+mj-lt"/>
              </a:rPr>
              <a:t>soulution</a:t>
            </a:r>
            <a:endParaRPr lang="en-US" sz="2200" b="0" dirty="0">
              <a:solidFill>
                <a:schemeClr val="tx1"/>
              </a:solidFill>
              <a:latin typeface="+mj-lt"/>
            </a:endParaRPr>
          </a:p>
          <a:p>
            <a:endParaRPr lang="en-US" sz="2200" b="0" dirty="0" smtClean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b="0" dirty="0" smtClean="0">
                <a:solidFill>
                  <a:srgbClr val="FF0000"/>
                </a:solidFill>
                <a:latin typeface="+mj-lt"/>
              </a:rPr>
              <a:t>~ Elements of the Business Summary ~</a:t>
            </a: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Background</a:t>
            </a: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Challenge</a:t>
            </a: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Addressable Market for your venture</a:t>
            </a: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Resolution</a:t>
            </a:r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91355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9905" y="126170"/>
            <a:ext cx="8213189" cy="422455"/>
          </a:xfrm>
        </p:spPr>
        <p:txBody>
          <a:bodyPr/>
          <a:lstStyle/>
          <a:p>
            <a:pPr algn="ctr"/>
            <a:r>
              <a:rPr lang="en-US" sz="2400" b="0" dirty="0" smtClean="0">
                <a:latin typeface="Arial" pitchFamily="34" charset="0"/>
                <a:cs typeface="Arial" pitchFamily="34" charset="0"/>
              </a:rPr>
              <a:t>  Elements of An Executive Summary </a:t>
            </a:r>
            <a:endParaRPr lang="en-US" sz="26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751345"/>
            <a:ext cx="7527222" cy="5979710"/>
          </a:xfrm>
        </p:spPr>
        <p:txBody>
          <a:bodyPr/>
          <a:lstStyle/>
          <a:p>
            <a:pPr marL="0" indent="0">
              <a:buNone/>
            </a:pPr>
            <a:endParaRPr lang="en-US" sz="22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Business Concept: Problem and Solution</a:t>
            </a:r>
          </a:p>
          <a:p>
            <a:pPr marL="0" indent="0">
              <a:buNone/>
            </a:pPr>
            <a:endParaRPr lang="en-US" sz="2200" b="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Market, Customer, and Industry</a:t>
            </a:r>
          </a:p>
          <a:p>
            <a:pPr marL="0" indent="0">
              <a:buNone/>
            </a:pPr>
            <a:endParaRPr lang="en-US" sz="2200" b="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Sales and Marketing Strategy</a:t>
            </a:r>
          </a:p>
          <a:p>
            <a:pPr marL="0" indent="0">
              <a:buNone/>
            </a:pPr>
            <a:endParaRPr lang="en-US" sz="2200" b="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Organization and Management Team</a:t>
            </a:r>
          </a:p>
          <a:p>
            <a:pPr marL="0" indent="0">
              <a:buNone/>
            </a:pPr>
            <a:endParaRPr lang="en-US" sz="2200" b="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Financial Plan: Five Years of Summary Results</a:t>
            </a:r>
          </a:p>
          <a:p>
            <a:pPr marL="0" indent="0">
              <a:buNone/>
            </a:pPr>
            <a:endParaRPr lang="en-US" sz="2200" b="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Financing and Key Partners required</a:t>
            </a:r>
          </a:p>
          <a:p>
            <a:pPr marL="0" indent="0">
              <a:buNone/>
            </a:pPr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67003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9905" y="126170"/>
            <a:ext cx="8213189" cy="422455"/>
          </a:xfrm>
        </p:spPr>
        <p:txBody>
          <a:bodyPr/>
          <a:lstStyle/>
          <a:p>
            <a:pPr algn="ctr"/>
            <a:r>
              <a:rPr lang="en-US" sz="2400" b="0" dirty="0" smtClean="0">
                <a:latin typeface="Arial" pitchFamily="34" charset="0"/>
                <a:cs typeface="Arial" pitchFamily="34" charset="0"/>
              </a:rPr>
              <a:t>  Elements of </a:t>
            </a:r>
            <a:r>
              <a:rPr lang="en-US" sz="2400" b="0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b="0" dirty="0" smtClean="0">
                <a:latin typeface="Arial" pitchFamily="34" charset="0"/>
                <a:cs typeface="Arial" pitchFamily="34" charset="0"/>
              </a:rPr>
              <a:t>he Presentation </a:t>
            </a:r>
            <a:endParaRPr lang="en-US" sz="26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751345"/>
            <a:ext cx="7527222" cy="5979710"/>
          </a:xfrm>
        </p:spPr>
        <p:txBody>
          <a:bodyPr/>
          <a:lstStyle/>
          <a:p>
            <a:pPr marL="0" indent="0">
              <a:buNone/>
            </a:pPr>
            <a:endParaRPr lang="en-US" sz="22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 Explain the concept and give the story. Emphasize the customer and their pain (i.e. Need Your Solution!)</a:t>
            </a:r>
          </a:p>
          <a:p>
            <a:endParaRPr lang="en-US" sz="22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Cleary explain the problem and the solution &gt;&gt; Why the customer cares</a:t>
            </a:r>
          </a:p>
          <a:p>
            <a:endParaRPr lang="en-US" sz="22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Describe the competencies of the team &gt;&gt; Passion and Skills of the team </a:t>
            </a:r>
          </a:p>
          <a:p>
            <a:endParaRPr lang="en-US" sz="22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Provide a picture of the competition and name a few competitors &gt;&gt; How you are different and better </a:t>
            </a:r>
          </a:p>
          <a:p>
            <a:endParaRPr lang="en-US" sz="2200" b="0" dirty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2133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5120" y="1547155"/>
            <a:ext cx="7676268" cy="4800625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b="0" dirty="0" smtClean="0">
                <a:latin typeface="Cambria" pitchFamily="18" charset="0"/>
                <a:cs typeface="Arial" pitchFamily="34" charset="0"/>
              </a:rPr>
              <a:t>This 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lecturer</a:t>
            </a:r>
            <a:r>
              <a:rPr lang="en-US" b="0" dirty="0" smtClean="0">
                <a:latin typeface="Cambria" pitchFamily="18" charset="0"/>
                <a:cs typeface="Arial" pitchFamily="34" charset="0"/>
              </a:rPr>
              <a:t> is about “How can an entrepreneur identify and select a valuable opportunity?”</a:t>
            </a:r>
            <a:br>
              <a:rPr lang="en-US" b="0" dirty="0" smtClean="0">
                <a:latin typeface="Cambria" pitchFamily="18" charset="0"/>
                <a:cs typeface="Arial" pitchFamily="34" charset="0"/>
              </a:rPr>
            </a:br>
            <a:r>
              <a:rPr lang="en-US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b="0" dirty="0">
                <a:latin typeface="Cambria" pitchFamily="18" charset="0"/>
                <a:cs typeface="Arial" pitchFamily="34" charset="0"/>
              </a:rPr>
            </a:br>
            <a:r>
              <a:rPr lang="en-US" b="0" dirty="0" smtClean="0">
                <a:latin typeface="Cambria" pitchFamily="18" charset="0"/>
                <a:cs typeface="Arial" pitchFamily="34" charset="0"/>
              </a:rPr>
              <a:t>-</a:t>
            </a:r>
            <a:r>
              <a:rPr lang="en-US" sz="2400" b="0" dirty="0">
                <a:latin typeface="Cambria" pitchFamily="18" charset="0"/>
                <a:cs typeface="Arial" pitchFamily="34" charset="0"/>
              </a:rPr>
              <a:t>E</a:t>
            </a:r>
            <a:r>
              <a:rPr lang="en-US" sz="2400" b="0" dirty="0" smtClean="0">
                <a:latin typeface="Cambria" pitchFamily="18" charset="0"/>
                <a:cs typeface="Arial" pitchFamily="34" charset="0"/>
              </a:rPr>
              <a:t>ntrepreneurs identify and evaluate opportunities while striving to find the right one that fits their vision, capabilities, interest, and resource.</a:t>
            </a:r>
            <a:br>
              <a:rPr lang="en-US" sz="2400" b="0" dirty="0" smtClean="0">
                <a:latin typeface="Cambria" pitchFamily="18" charset="0"/>
                <a:cs typeface="Arial" pitchFamily="34" charset="0"/>
              </a:rPr>
            </a:br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r>
              <a:rPr lang="en-US" sz="2400" b="0" dirty="0" smtClean="0">
                <a:latin typeface="Cambria" pitchFamily="18" charset="0"/>
                <a:cs typeface="Arial" pitchFamily="34" charset="0"/>
              </a:rPr>
              <a:t>-The choice of an opportunity and the decision to act is a critical juncture in the life of an entrepreneur. </a:t>
            </a:r>
            <a:br>
              <a:rPr lang="en-US" sz="2400" b="0" dirty="0" smtClean="0">
                <a:latin typeface="Cambria" pitchFamily="18" charset="0"/>
                <a:cs typeface="Arial" pitchFamily="34" charset="0"/>
              </a:rPr>
            </a:br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r>
              <a:rPr lang="en-US" sz="2400" b="0" dirty="0" smtClean="0">
                <a:latin typeface="Cambria" pitchFamily="18" charset="0"/>
                <a:cs typeface="Arial" pitchFamily="34" charset="0"/>
              </a:rPr>
              <a:t>-Once decision was made to act, the entrepreneur needs to prepare a business summary to the venture</a:t>
            </a:r>
            <a:endParaRPr lang="en-US" sz="2400" b="0" dirty="0">
              <a:latin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7220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9905" y="126170"/>
            <a:ext cx="8213189" cy="422455"/>
          </a:xfrm>
        </p:spPr>
        <p:txBody>
          <a:bodyPr/>
          <a:lstStyle/>
          <a:p>
            <a:r>
              <a:rPr lang="en-US" b="0" dirty="0" smtClean="0">
                <a:latin typeface="Arial" pitchFamily="34" charset="0"/>
                <a:cs typeface="Arial" pitchFamily="34" charset="0"/>
              </a:rPr>
              <a:t>  7. Summary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751345"/>
            <a:ext cx="7527222" cy="5979710"/>
          </a:xfrm>
        </p:spPr>
        <p:txBody>
          <a:bodyPr/>
          <a:lstStyle/>
          <a:p>
            <a:pPr marL="0" indent="0">
              <a:buNone/>
            </a:pPr>
            <a:endParaRPr lang="en-US" sz="2200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sz="2200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0" dirty="0" smtClean="0">
                <a:solidFill>
                  <a:schemeClr val="tx1"/>
                </a:solidFill>
                <a:latin typeface="+mj-lt"/>
              </a:rPr>
              <a:t>The capable entrepreneur knows how to:</a:t>
            </a:r>
          </a:p>
          <a:p>
            <a:pPr marL="0" indent="0">
              <a:buNone/>
            </a:pPr>
            <a:endParaRPr lang="en-US" sz="2800" b="0" dirty="0" smtClean="0">
              <a:solidFill>
                <a:schemeClr val="tx1"/>
              </a:solidFill>
              <a:latin typeface="+mj-lt"/>
            </a:endParaRPr>
          </a:p>
          <a:p>
            <a:pPr>
              <a:buFontTx/>
              <a:buChar char="-"/>
            </a:pPr>
            <a:r>
              <a:rPr lang="en-US" sz="2800" b="0" dirty="0">
                <a:solidFill>
                  <a:schemeClr val="tx1"/>
                </a:solidFill>
                <a:latin typeface="+mj-lt"/>
              </a:rPr>
              <a:t>i</a:t>
            </a:r>
            <a:r>
              <a:rPr lang="en-US" sz="2800" b="0" dirty="0" smtClean="0">
                <a:solidFill>
                  <a:schemeClr val="tx1"/>
                </a:solidFill>
                <a:latin typeface="+mj-lt"/>
              </a:rPr>
              <a:t>dentify</a:t>
            </a:r>
          </a:p>
          <a:p>
            <a:pPr>
              <a:buFontTx/>
              <a:buChar char="-"/>
            </a:pPr>
            <a:r>
              <a:rPr lang="en-US" sz="2800" b="0" dirty="0">
                <a:solidFill>
                  <a:schemeClr val="tx1"/>
                </a:solidFill>
                <a:latin typeface="+mj-lt"/>
              </a:rPr>
              <a:t>s</a:t>
            </a:r>
            <a:r>
              <a:rPr lang="en-US" sz="2800" b="0" dirty="0" smtClean="0">
                <a:solidFill>
                  <a:schemeClr val="tx1"/>
                </a:solidFill>
                <a:latin typeface="+mj-lt"/>
              </a:rPr>
              <a:t>elect</a:t>
            </a:r>
          </a:p>
          <a:p>
            <a:pPr>
              <a:buFontTx/>
              <a:buChar char="-"/>
            </a:pPr>
            <a:r>
              <a:rPr lang="en-US" sz="2800" b="0" dirty="0">
                <a:solidFill>
                  <a:schemeClr val="tx1"/>
                </a:solidFill>
                <a:latin typeface="+mj-lt"/>
              </a:rPr>
              <a:t>d</a:t>
            </a:r>
            <a:r>
              <a:rPr lang="en-US" sz="2800" b="0" dirty="0" smtClean="0">
                <a:solidFill>
                  <a:schemeClr val="tx1"/>
                </a:solidFill>
                <a:latin typeface="+mj-lt"/>
              </a:rPr>
              <a:t>escribe</a:t>
            </a:r>
          </a:p>
          <a:p>
            <a:pPr>
              <a:buFontTx/>
              <a:buChar char="-"/>
            </a:pPr>
            <a:r>
              <a:rPr lang="en-US" sz="2800" b="0" dirty="0">
                <a:solidFill>
                  <a:schemeClr val="tx1"/>
                </a:solidFill>
                <a:latin typeface="+mj-lt"/>
              </a:rPr>
              <a:t>c</a:t>
            </a:r>
            <a:r>
              <a:rPr lang="en-US" sz="2800" b="0" dirty="0" smtClean="0">
                <a:solidFill>
                  <a:schemeClr val="tx1"/>
                </a:solidFill>
                <a:latin typeface="+mj-lt"/>
              </a:rPr>
              <a:t>ommunicate</a:t>
            </a:r>
          </a:p>
          <a:p>
            <a:pPr>
              <a:buFontTx/>
              <a:buChar char="-"/>
            </a:pPr>
            <a:endParaRPr lang="en-US" sz="2800" b="0" dirty="0" smtClean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0" dirty="0" smtClean="0">
                <a:solidFill>
                  <a:schemeClr val="tx1"/>
                </a:solidFill>
                <a:latin typeface="+mj-lt"/>
              </a:rPr>
              <a:t>An opportunity that has great potential to become a successful venture.</a:t>
            </a:r>
          </a:p>
          <a:p>
            <a:endParaRPr lang="en-US" sz="2200" b="0" dirty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62932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5"/>
          <p:cNvSpPr txBox="1">
            <a:spLocks noChangeArrowheads="1"/>
          </p:cNvSpPr>
          <p:nvPr/>
        </p:nvSpPr>
        <p:spPr bwMode="auto">
          <a:xfrm>
            <a:off x="3035300" y="2122488"/>
            <a:ext cx="37671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8000" b="0" dirty="0">
                <a:solidFill>
                  <a:schemeClr val="tx1"/>
                </a:solidFill>
                <a:latin typeface="Times New Roman" pitchFamily="18" charset="0"/>
              </a:rPr>
              <a:t>Thanks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77144" y="228600"/>
            <a:ext cx="7949835" cy="755650"/>
          </a:xfrm>
        </p:spPr>
        <p:txBody>
          <a:bodyPr/>
          <a:lstStyle/>
          <a:p>
            <a:pPr algn="ctr"/>
            <a:r>
              <a:rPr lang="en-US" b="0" dirty="0" smtClean="0">
                <a:latin typeface="Arial" pitchFamily="34" charset="0"/>
                <a:cs typeface="Arial" pitchFamily="34" charset="0"/>
              </a:rPr>
              <a:t>Outline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Cambria" pitchFamily="18" charset="0"/>
              <a:cs typeface="Arial" pitchFamily="34" charset="0"/>
            </a:endParaRPr>
          </a:p>
          <a:p>
            <a:pPr marL="457200" indent="-457200">
              <a:buAutoNum type="arabicPeriod"/>
            </a:pPr>
            <a:r>
              <a:rPr lang="en-US" sz="28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Opportunity Identification</a:t>
            </a:r>
          </a:p>
          <a:p>
            <a:pPr marL="457200" indent="-457200">
              <a:buAutoNum type="arabicPeriod"/>
            </a:pPr>
            <a:r>
              <a:rPr lang="en-US" sz="28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Trends, Convergence, and Opportunities</a:t>
            </a:r>
          </a:p>
          <a:p>
            <a:pPr marL="457200" indent="-457200">
              <a:buAutoNum type="arabicPeriod"/>
            </a:pPr>
            <a:r>
              <a:rPr lang="en-US" sz="28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The Entrepreneur and Opportunity</a:t>
            </a:r>
          </a:p>
          <a:p>
            <a:pPr marL="457200" indent="-457200">
              <a:buAutoNum type="arabicPeriod"/>
            </a:pPr>
            <a:r>
              <a:rPr lang="en-US" sz="28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Evaluating the Opportunity</a:t>
            </a:r>
          </a:p>
          <a:p>
            <a:pPr marL="457200" indent="-457200">
              <a:buAutoNum type="arabicPeriod"/>
            </a:pPr>
            <a:r>
              <a:rPr lang="en-US" sz="28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The Decision to Act or Continue Looking Elsewhere</a:t>
            </a:r>
          </a:p>
          <a:p>
            <a:pPr marL="457200" indent="-457200">
              <a:buAutoNum type="arabicPeriod"/>
            </a:pPr>
            <a:r>
              <a:rPr lang="en-US" sz="28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The New Venture Story</a:t>
            </a:r>
          </a:p>
          <a:p>
            <a:pPr marL="457200" indent="-457200">
              <a:buAutoNum type="arabicPeriod"/>
            </a:pPr>
            <a:r>
              <a:rPr lang="en-US" sz="28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Summary</a:t>
            </a:r>
          </a:p>
          <a:p>
            <a:pPr marL="457200" indent="-457200">
              <a:buAutoNum type="arabicPeriod"/>
            </a:pPr>
            <a:endParaRPr lang="en-US" b="0" dirty="0" smtClean="0">
              <a:solidFill>
                <a:schemeClr val="tx1"/>
              </a:solidFill>
              <a:latin typeface="Cambria" pitchFamily="18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dirty="0">
                <a:latin typeface="Cambria" pitchFamily="18" charset="0"/>
                <a:cs typeface="Arial" pitchFamily="34" charset="0"/>
              </a:rPr>
            </a:br>
            <a:endParaRPr lang="en-US" sz="2000" b="0" dirty="0" smtClean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84385" y="-495151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 smtClean="0">
                <a:latin typeface="Cambria" pitchFamily="18" charset="0"/>
                <a:cs typeface="Arial" pitchFamily="34" charset="0"/>
              </a:rPr>
              <a:t>1</a:t>
            </a:r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46391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77144" y="126170"/>
            <a:ext cx="7949835" cy="537670"/>
          </a:xfrm>
        </p:spPr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  <a:cs typeface="Arial" pitchFamily="34" charset="0"/>
              </a:rPr>
              <a:t>1. Opportunity </a:t>
            </a:r>
            <a:r>
              <a:rPr lang="en-US" b="0" dirty="0">
                <a:solidFill>
                  <a:schemeClr val="tx1"/>
                </a:solidFill>
                <a:cs typeface="Arial" pitchFamily="34" charset="0"/>
              </a:rPr>
              <a:t>Identification</a:t>
            </a:r>
            <a:br>
              <a:rPr lang="en-US" b="0" dirty="0">
                <a:solidFill>
                  <a:schemeClr val="tx1"/>
                </a:solidFill>
                <a:cs typeface="Arial" pitchFamily="34" charset="0"/>
              </a:rPr>
            </a:b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681000" cy="5836785"/>
          </a:xfrm>
        </p:spPr>
        <p:txBody>
          <a:bodyPr/>
          <a:lstStyle/>
          <a:p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Ideas &gt;&gt; Opportunities &gt;&gt; Evaluate (Difficulty!)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An opportunity is a timely and favorable juncture of circumstances providing a good chance for a successful venture (e.g. </a:t>
            </a:r>
            <a:r>
              <a:rPr lang="en-US" sz="20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Apple Computer (1976), Polaroid (1947), and Cisco (1984)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)</a:t>
            </a:r>
          </a:p>
          <a:p>
            <a:r>
              <a:rPr lang="en-US" b="0" dirty="0" err="1" smtClean="0">
                <a:solidFill>
                  <a:schemeClr val="tx1"/>
                </a:solidFill>
                <a:cs typeface="Arial" pitchFamily="34" charset="0"/>
              </a:rPr>
              <a:t>Youtube_Sandy</a:t>
            </a:r>
            <a:r>
              <a:rPr lang="en-US" b="0" dirty="0" smtClean="0">
                <a:solidFill>
                  <a:schemeClr val="tx1"/>
                </a:solidFill>
                <a:cs typeface="Arial" pitchFamily="34" charset="0"/>
              </a:rPr>
              <a:t> Lerner &amp; Len </a:t>
            </a:r>
            <a:r>
              <a:rPr lang="en-US" b="0" dirty="0" err="1" smtClean="0">
                <a:solidFill>
                  <a:schemeClr val="tx1"/>
                </a:solidFill>
                <a:cs typeface="Arial" pitchFamily="34" charset="0"/>
              </a:rPr>
              <a:t>Bosack</a:t>
            </a:r>
            <a:r>
              <a:rPr lang="en-US" b="0" dirty="0" smtClean="0">
                <a:solidFill>
                  <a:schemeClr val="tx1"/>
                </a:solidFill>
                <a:cs typeface="Arial" pitchFamily="34" charset="0"/>
              </a:rPr>
              <a:t> firm (7 minutes)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Six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Steps to Acting as an entrepreneur: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Identifying the “right” opportunity &gt;&gt; </a:t>
            </a:r>
          </a:p>
          <a:p>
            <a:pPr marL="457200" indent="-457200">
              <a:buAutoNum type="arabicPeriod"/>
            </a:pP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2. Determining the capability and Interests &gt;&gt;</a:t>
            </a:r>
          </a:p>
          <a:p>
            <a:pPr marL="457200" indent="-457200">
              <a:buAutoNum type="arabicPeriod"/>
            </a:pP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Evaluating the opportunity &gt;&gt;</a:t>
            </a:r>
          </a:p>
          <a:p>
            <a:pPr marL="457200" indent="-457200">
              <a:buAutoNum type="arabicPeriod"/>
            </a:pP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Deciding to act on the opportunity or look elsewhere</a:t>
            </a:r>
          </a:p>
          <a:p>
            <a:pPr marL="457200" indent="-457200">
              <a:buAutoNum type="arabicPeriod"/>
            </a:pP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Writing a summary of the concept</a:t>
            </a:r>
          </a:p>
          <a:p>
            <a:pPr marL="457200" indent="-457200">
              <a:buAutoNum type="arabicPeriod"/>
            </a:pP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Testing the summary and the concept with potential customers and investors</a:t>
            </a:r>
            <a:r>
              <a:rPr lang="en-US" sz="240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dirty="0">
                <a:latin typeface="Cambria" pitchFamily="18" charset="0"/>
                <a:cs typeface="Arial" pitchFamily="34" charset="0"/>
              </a:rPr>
            </a:br>
            <a:endParaRPr lang="en-US" sz="2000" b="0" dirty="0" smtClean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84385" y="-495151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 smtClean="0">
                <a:latin typeface="Cambria" pitchFamily="18" charset="0"/>
                <a:cs typeface="Arial" pitchFamily="34" charset="0"/>
              </a:rPr>
              <a:t>1</a:t>
            </a:r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4200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33259" y="126170"/>
            <a:ext cx="7949835" cy="499265"/>
          </a:xfrm>
        </p:spPr>
        <p:txBody>
          <a:bodyPr/>
          <a:lstStyle/>
          <a:p>
            <a:pPr algn="ctr"/>
            <a:r>
              <a:rPr lang="en-US" sz="2600" b="0" dirty="0" smtClean="0">
                <a:latin typeface="Arial" pitchFamily="34" charset="0"/>
                <a:cs typeface="Arial" pitchFamily="34" charset="0"/>
              </a:rPr>
              <a:t>Opportunity Pul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l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 &lt; &gt; Capability Push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Cambria" pitchFamily="18" charset="0"/>
              <a:cs typeface="Arial" pitchFamily="34" charset="0"/>
            </a:endParaRP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Opportunity Pull ? Capability Push?</a:t>
            </a:r>
          </a:p>
          <a:p>
            <a:pPr marL="636587" lvl="1" indent="-342900">
              <a:buFontTx/>
              <a:buChar char="-"/>
            </a:pPr>
            <a:r>
              <a:rPr lang="en-US" sz="2000" dirty="0" smtClean="0">
                <a:latin typeface="+mj-lt"/>
                <a:cs typeface="Arial" pitchFamily="34" charset="0"/>
              </a:rPr>
              <a:t>Good Opportunity = Right Line of Business + Right Time +</a:t>
            </a:r>
          </a:p>
          <a:p>
            <a:pPr marL="293687" lvl="1" indent="0">
              <a:buNone/>
            </a:pPr>
            <a:r>
              <a:rPr lang="en-US" sz="2000" b="0" dirty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en-US" sz="20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                                    Right Place</a:t>
            </a:r>
          </a:p>
          <a:p>
            <a:pPr marL="579437" lvl="1" indent="-285750"/>
            <a:r>
              <a:rPr lang="en-US" sz="2000" dirty="0" smtClean="0">
                <a:latin typeface="+mj-lt"/>
                <a:cs typeface="Arial" pitchFamily="34" charset="0"/>
              </a:rPr>
              <a:t>The Founders of new industries capitalize on opportunity pull to create disruptive innovations that lead to new products and then solve significant problems.</a:t>
            </a:r>
          </a:p>
          <a:p>
            <a:pPr marL="579437" lvl="1" indent="-285750"/>
            <a:r>
              <a:rPr lang="en-US" sz="20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New organizational firms and industries are founded by individuals who recognize big opportunities as a result of technological change (e.g. Apple Computer, Broadcom)</a:t>
            </a:r>
          </a:p>
          <a:p>
            <a:pPr marL="579437" lvl="1" indent="-285750"/>
            <a:r>
              <a:rPr lang="en-US" sz="2000" dirty="0" smtClean="0">
                <a:latin typeface="+mj-lt"/>
                <a:cs typeface="Arial" pitchFamily="34" charset="0"/>
              </a:rPr>
              <a:t>Customer’s Pain &gt;&gt; Business Opportunity &gt;&gt; New Market</a:t>
            </a:r>
            <a:endParaRPr lang="en-US" sz="2000" b="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marL="579437" lvl="1" indent="-285750"/>
            <a:endParaRPr lang="en-US" sz="2000" dirty="0">
              <a:latin typeface="+mj-lt"/>
              <a:cs typeface="Arial" pitchFamily="34" charset="0"/>
            </a:endParaRPr>
          </a:p>
          <a:p>
            <a:pPr marL="285750" indent="-285750"/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Creating Innovations &gt;&gt; Open Up Huge Markets &gt;&gt; </a:t>
            </a:r>
            <a:r>
              <a:rPr lang="en-US" sz="2600" b="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Creat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a gap between “Demand” &amp; “Supply” (i.e. called </a:t>
            </a:r>
            <a:r>
              <a:rPr lang="en-US" sz="2600" b="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Jobs Un-equilibrium Relationship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!!!)</a:t>
            </a:r>
          </a:p>
          <a:p>
            <a:pPr marL="0" indent="0">
              <a:buNone/>
            </a:pPr>
            <a:r>
              <a:rPr lang="en-US" sz="240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dirty="0">
                <a:latin typeface="Cambria" pitchFamily="18" charset="0"/>
                <a:cs typeface="Arial" pitchFamily="34" charset="0"/>
              </a:rPr>
            </a:br>
            <a:endParaRPr lang="en-US" sz="2000" b="0" dirty="0" smtClean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6008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33259" y="126170"/>
            <a:ext cx="7949835" cy="499265"/>
          </a:xfrm>
        </p:spPr>
        <p:txBody>
          <a:bodyPr/>
          <a:lstStyle/>
          <a:p>
            <a:pPr algn="ctr"/>
            <a:r>
              <a:rPr lang="en-US" sz="2600" b="0" dirty="0" smtClean="0">
                <a:latin typeface="Arial" pitchFamily="34" charset="0"/>
                <a:cs typeface="Arial" pitchFamily="34" charset="0"/>
              </a:rPr>
              <a:t>Nine Categories of Opportunity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Increasing the value of a product or service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New applications of existing technologies 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(credit card stripe)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Creating mass markets 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(Disposal 35-mm camera)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Customization for individuals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(Dell Computer)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Increasing reach 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(on-line reach)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Managing the supply chain 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(</a:t>
            </a:r>
            <a:r>
              <a:rPr lang="en-US" sz="2200" b="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Wal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Mart)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Convergence of change 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(E-Trade)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Process innovation 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(Fed </a:t>
            </a:r>
            <a:r>
              <a:rPr lang="en-US" sz="2200" b="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Exp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)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Increasing the scale of the firm 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(M &amp; A consolidation)</a:t>
            </a:r>
          </a:p>
          <a:p>
            <a:pPr marL="457200" indent="-457200">
              <a:buFont typeface="+mj-lt"/>
              <a:buAutoNum type="arabicPeriod"/>
            </a:pPr>
            <a:endParaRPr lang="en-US" sz="2200" b="0" dirty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r>
              <a:rPr lang="en-US" sz="2600" b="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The identification of opportunity depends on preparation, experience, observation &amp; Curiosity</a:t>
            </a:r>
          </a:p>
          <a:p>
            <a:endParaRPr lang="en-US" sz="2600" b="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endParaRPr lang="en-US" sz="2600" b="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0842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33259" y="126170"/>
            <a:ext cx="7949835" cy="499265"/>
          </a:xfrm>
        </p:spPr>
        <p:txBody>
          <a:bodyPr/>
          <a:lstStyle/>
          <a:p>
            <a:pPr algn="ctr"/>
            <a:r>
              <a:rPr lang="en-US" sz="2600" b="0" dirty="0" smtClean="0">
                <a:latin typeface="Arial" pitchFamily="34" charset="0"/>
                <a:cs typeface="Arial" pitchFamily="34" charset="0"/>
              </a:rPr>
              <a:t>Power of Serendipity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endParaRPr lang="en-US" sz="2600" b="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The power of “serendipity”- making surprised but useful discoveries by accident- can lead to great opportunities</a:t>
            </a:r>
          </a:p>
          <a:p>
            <a:pPr marL="0" indent="0">
              <a:buNone/>
            </a:pPr>
            <a:endParaRPr lang="en-US" sz="2600" b="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lvl="1"/>
            <a:r>
              <a:rPr lang="en-US" sz="2000" dirty="0">
                <a:latin typeface="+mj-lt"/>
                <a:cs typeface="Arial" pitchFamily="34" charset="0"/>
              </a:rPr>
              <a:t> </a:t>
            </a:r>
            <a:r>
              <a:rPr lang="en-US" sz="2000" dirty="0" smtClean="0">
                <a:latin typeface="+mj-lt"/>
                <a:cs typeface="Arial" pitchFamily="34" charset="0"/>
              </a:rPr>
              <a:t>Example 1: Microwave Oven (by Percy Spencer)</a:t>
            </a:r>
          </a:p>
          <a:p>
            <a:pPr lvl="1"/>
            <a:endParaRPr lang="en-US" sz="2000" dirty="0">
              <a:latin typeface="+mj-lt"/>
              <a:cs typeface="Arial" pitchFamily="34" charset="0"/>
            </a:endParaRPr>
          </a:p>
          <a:p>
            <a:pPr lvl="1"/>
            <a:r>
              <a:rPr lang="en-US" sz="2000" dirty="0" smtClean="0">
                <a:latin typeface="+mj-lt"/>
                <a:cs typeface="Arial" pitchFamily="34" charset="0"/>
              </a:rPr>
              <a:t> Example 2: Birdseye (flash freezing process) (by Clarence Birdseye)</a:t>
            </a:r>
          </a:p>
          <a:p>
            <a:pPr lvl="1"/>
            <a:endParaRPr lang="en-US" sz="2000" b="0" dirty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lvl="1"/>
            <a:endParaRPr lang="en-US" sz="2000" b="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85791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33259" y="126170"/>
            <a:ext cx="7949835" cy="499265"/>
          </a:xfrm>
        </p:spPr>
        <p:txBody>
          <a:bodyPr/>
          <a:lstStyle/>
          <a:p>
            <a:pPr algn="ctr"/>
            <a:r>
              <a:rPr lang="en-US" sz="2600" b="0" dirty="0" smtClean="0">
                <a:latin typeface="Arial" pitchFamily="34" charset="0"/>
                <a:cs typeface="Arial" pitchFamily="34" charset="0"/>
              </a:rPr>
              <a:t>How to Find a Good Opportunity ? (1/2)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Often we could be surprised to find a good opportunity through looking for a discontinuity in culture, society, or markets</a:t>
            </a: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Potential Sources of Discontinuities</a:t>
            </a:r>
          </a:p>
          <a:p>
            <a:pPr lvl="1"/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Aging Society</a:t>
            </a:r>
          </a:p>
          <a:p>
            <a:pPr lvl="1"/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Lifelong education</a:t>
            </a:r>
          </a:p>
          <a:p>
            <a:pPr lvl="1"/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Food and population</a:t>
            </a:r>
          </a:p>
          <a:p>
            <a:pPr lvl="1"/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Regulation</a:t>
            </a:r>
          </a:p>
          <a:p>
            <a:pPr lvl="1"/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Innovation</a:t>
            </a:r>
          </a:p>
          <a:p>
            <a:pPr lvl="1"/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Disruptive technologies</a:t>
            </a:r>
          </a:p>
          <a:p>
            <a:pPr lvl="1"/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New knowledge </a:t>
            </a:r>
          </a:p>
          <a:p>
            <a:pPr lvl="1"/>
            <a:r>
              <a:rPr lang="en-US" sz="2000" dirty="0" smtClean="0">
                <a:latin typeface="+mj-lt"/>
              </a:rPr>
              <a:t>Deregulation</a:t>
            </a:r>
          </a:p>
          <a:p>
            <a:pPr lvl="1"/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Supply chair disruption</a:t>
            </a:r>
          </a:p>
          <a:p>
            <a:pPr lvl="1"/>
            <a:r>
              <a:rPr lang="en-US" sz="2000" dirty="0" smtClean="0">
                <a:latin typeface="+mj-lt"/>
              </a:rPr>
              <a:t>Globalization</a:t>
            </a:r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8356416"/>
      </p:ext>
    </p:extLst>
  </p:cSld>
  <p:clrMapOvr>
    <a:masterClrMapping/>
  </p:clrMapOvr>
</p:sld>
</file>

<file path=ppt/theme/theme1.xml><?xml version="1.0" encoding="utf-8"?>
<a:theme xmlns:a="http://schemas.openxmlformats.org/drawingml/2006/main" name="2_ppttemplate_let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33CC"/>
      </a:accent1>
      <a:accent2>
        <a:srgbClr val="AF4187"/>
      </a:accent2>
      <a:accent3>
        <a:srgbClr val="FFFFFF"/>
      </a:accent3>
      <a:accent4>
        <a:srgbClr val="000000"/>
      </a:accent4>
      <a:accent5>
        <a:srgbClr val="AAADE2"/>
      </a:accent5>
      <a:accent6>
        <a:srgbClr val="9E3A7A"/>
      </a:accent6>
      <a:hlink>
        <a:srgbClr val="008282"/>
      </a:hlink>
      <a:folHlink>
        <a:srgbClr val="E6A046"/>
      </a:folHlink>
    </a:clrScheme>
    <a:fontScheme name="2_ppttemplate_let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ppttemplate_letter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pttemplate_letter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template_letter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template_letter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template_letter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template_letter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pttemplate_letter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26113</TotalTime>
  <Words>2134</Words>
  <Application>Microsoft Office PowerPoint</Application>
  <PresentationFormat>On-screen Show (4:3)</PresentationFormat>
  <Paragraphs>372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2_ppttemplate_letter</vt:lpstr>
      <vt:lpstr>Technology Entrepreneurship: Curiosity, Opportunity, Risk, and Money  L07. Opportunity and the Business Summary </vt:lpstr>
      <vt:lpstr>PowerPoint Presentation</vt:lpstr>
      <vt:lpstr>This lecturer is about “How can an entrepreneur identify and select a valuable opportunity?”  -Entrepreneurs identify and evaluate opportunities while striving to find the right one that fits their vision, capabilities, interest, and resource.  -The choice of an opportunity and the decision to act is a critical juncture in the life of an entrepreneur.   -Once decision was made to act, the entrepreneur needs to prepare a business summary to the venture</vt:lpstr>
      <vt:lpstr>Outline</vt:lpstr>
      <vt:lpstr>1. Opportunity Identification </vt:lpstr>
      <vt:lpstr>Opportunity Pull &lt; &gt; Capability Push</vt:lpstr>
      <vt:lpstr>Nine Categories of Opportunity</vt:lpstr>
      <vt:lpstr>Power of Serendipity</vt:lpstr>
      <vt:lpstr>How to Find a Good Opportunity ? (1/2)</vt:lpstr>
      <vt:lpstr>How to Find a Good Opportunity ? (2/2)</vt:lpstr>
      <vt:lpstr>2. Trends, Convergence, and Opportunities</vt:lpstr>
      <vt:lpstr>e.g. A List of Trends and Opportunities in ICT Area</vt:lpstr>
      <vt:lpstr>Social and Cultural Trends &gt;&gt; Create Opportunities </vt:lpstr>
      <vt:lpstr>Convergence&gt;&gt; Create Opportunities&gt;&gt; New Market </vt:lpstr>
      <vt:lpstr>3. The Entrepreneur and Opportunity </vt:lpstr>
      <vt:lpstr>Required Capabilities of the Entrepreneurial Team  </vt:lpstr>
      <vt:lpstr>Factor People use to act as Entrepreneurs (1/2)  </vt:lpstr>
      <vt:lpstr>Factor People use to act as Entrepreneurs (2/2)  </vt:lpstr>
      <vt:lpstr>Entrepreneurial Attractiveness (EA) Index  </vt:lpstr>
      <vt:lpstr>4. Evaluating the Opportunity </vt:lpstr>
      <vt:lpstr>Basic Five-Step Process of Evaluating Opportunity  </vt:lpstr>
      <vt:lpstr>  Review an Opportunity: Fit or Not?</vt:lpstr>
      <vt:lpstr>  5. Final Decision: Act or Continue Looking Elsewhere?</vt:lpstr>
      <vt:lpstr>  Critical Assets of an Entrepreneur</vt:lpstr>
      <vt:lpstr>  Key Advices to My Students</vt:lpstr>
      <vt:lpstr>  Five Key Questions for Potential Entrepreneurs</vt:lpstr>
      <vt:lpstr>  6. The New Venture Story and Summary </vt:lpstr>
      <vt:lpstr>  Elements of An Executive Summary </vt:lpstr>
      <vt:lpstr>  Elements of The Presentation </vt:lpstr>
      <vt:lpstr>  7. Summary</vt:lpstr>
      <vt:lpstr>PowerPoint Presentation</vt:lpstr>
    </vt:vector>
  </TitlesOfParts>
  <Company>Telcordia Technologies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 Book</dc:title>
  <dc:creator>Peggy Simpson</dc:creator>
  <cp:lastModifiedBy>thsing</cp:lastModifiedBy>
  <cp:revision>1628</cp:revision>
  <cp:lastPrinted>1999-07-30T17:17:22Z</cp:lastPrinted>
  <dcterms:created xsi:type="dcterms:W3CDTF">2002-12-12T17:06:05Z</dcterms:created>
  <dcterms:modified xsi:type="dcterms:W3CDTF">2013-09-08T00:09:23Z</dcterms:modified>
</cp:coreProperties>
</file>